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28" r:id="rId4"/>
    <p:sldId id="330" r:id="rId5"/>
    <p:sldId id="331" r:id="rId6"/>
    <p:sldId id="332" r:id="rId7"/>
    <p:sldId id="333" r:id="rId8"/>
    <p:sldId id="334" r:id="rId9"/>
    <p:sldId id="315" r:id="rId10"/>
    <p:sldId id="316" r:id="rId11"/>
    <p:sldId id="317" r:id="rId12"/>
    <p:sldId id="318" r:id="rId13"/>
    <p:sldId id="319" r:id="rId14"/>
    <p:sldId id="320" r:id="rId15"/>
    <p:sldId id="321" r:id="rId16"/>
    <p:sldId id="322" r:id="rId17"/>
    <p:sldId id="323" r:id="rId18"/>
    <p:sldId id="324" r:id="rId19"/>
    <p:sldId id="326" r:id="rId20"/>
    <p:sldId id="335" r:id="rId21"/>
    <p:sldId id="295" r:id="rId22"/>
    <p:sldId id="340" r:id="rId23"/>
    <p:sldId id="336" r:id="rId24"/>
    <p:sldId id="337" r:id="rId25"/>
    <p:sldId id="338" r:id="rId26"/>
    <p:sldId id="339" r:id="rId27"/>
    <p:sldId id="287" r:id="rId28"/>
    <p:sldId id="311" r:id="rId29"/>
    <p:sldId id="327" r:id="rId30"/>
    <p:sldId id="313" r:id="rId31"/>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A76567-3F54-441A-B39C-676A9DA996F7}"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ru-RU"/>
        </a:p>
      </dgm:t>
    </dgm:pt>
    <dgm:pt modelId="{494439F8-9A02-49F0-A519-BF79A3F8A3D2}">
      <dgm:prSet custT="1"/>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pPr algn="just" rtl="0"/>
          <a:r>
            <a:rPr lang="ru-RU" sz="1800" dirty="0" smtClean="0">
              <a:latin typeface="Times New Roman" panose="02020603050405020304" pitchFamily="18" charset="0"/>
              <a:cs typeface="Times New Roman" panose="02020603050405020304" pitchFamily="18" charset="0"/>
            </a:rPr>
            <a:t>1) </a:t>
          </a:r>
          <a:r>
            <a:rPr lang="ru-RU" sz="1800" dirty="0" err="1" smtClean="0">
              <a:latin typeface="Times New Roman" panose="02020603050405020304" pitchFamily="18" charset="0"/>
              <a:cs typeface="Times New Roman" panose="02020603050405020304" pitchFamily="18" charset="0"/>
            </a:rPr>
            <a:t>гиперпноэдің бірінші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фазасы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қозғалтқыш қыртысының нейрондарынан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және бұлшықеттің жиырылу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проприорецепторларынан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түсетін қозғалтқыш командаларының</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әсерінен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алғашқы</a:t>
          </a:r>
          <a:r>
            <a:rPr lang="ru-RU" sz="1800" dirty="0" smtClean="0">
              <a:latin typeface="Times New Roman" panose="02020603050405020304" pitchFamily="18" charset="0"/>
              <a:cs typeface="Times New Roman" panose="02020603050405020304" pitchFamily="18" charset="0"/>
            </a:rPr>
            <a:t> 20 с-да </a:t>
          </a:r>
          <a:r>
            <a:rPr lang="ru-RU" sz="1800" dirty="0" err="1" smtClean="0">
              <a:latin typeface="Times New Roman" panose="02020603050405020304" pitchFamily="18" charset="0"/>
              <a:cs typeface="Times New Roman" panose="02020603050405020304" pitchFamily="18" charset="0"/>
            </a:rPr>
            <a:t>пайда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болады</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71D88BB5-5A16-4932-8035-E47A60E795D6}" type="parTrans" cxnId="{DA349C0F-836B-4B2B-99DC-482E58C7ED2C}">
      <dgm:prSet/>
      <dgm:spPr/>
      <dgm:t>
        <a:bodyPr/>
        <a:lstStyle/>
        <a:p>
          <a:endParaRPr lang="ru-RU" sz="2000">
            <a:latin typeface="Times New Roman" panose="02020603050405020304" pitchFamily="18" charset="0"/>
            <a:cs typeface="Times New Roman" panose="02020603050405020304" pitchFamily="18" charset="0"/>
          </a:endParaRPr>
        </a:p>
      </dgm:t>
    </dgm:pt>
    <dgm:pt modelId="{5C963912-A24F-49B0-A0E0-FA2D1D39F432}" type="sibTrans" cxnId="{DA349C0F-836B-4B2B-99DC-482E58C7ED2C}">
      <dgm:prSet/>
      <dgm:spPr/>
      <dgm:t>
        <a:bodyPr/>
        <a:lstStyle/>
        <a:p>
          <a:endParaRPr lang="ru-RU" sz="2000">
            <a:latin typeface="Times New Roman" panose="02020603050405020304" pitchFamily="18" charset="0"/>
            <a:cs typeface="Times New Roman" panose="02020603050405020304" pitchFamily="18" charset="0"/>
          </a:endParaRPr>
        </a:p>
      </dgm:t>
    </dgm:pt>
    <dgm:pt modelId="{41BBCF7E-E9A3-42CE-ACF8-97BEB657200B}">
      <dgm:prSet custT="1"/>
      <dgm:spPr>
        <a:solidFill>
          <a:srgbClr val="FFFF00"/>
        </a:solidFill>
      </dgm:spPr>
      <dgm:t>
        <a:bodyPr/>
        <a:lstStyle/>
        <a:p>
          <a:pPr algn="just" rtl="0"/>
          <a:r>
            <a:rPr lang="ru-RU" sz="1800" dirty="0" smtClean="0">
              <a:latin typeface="Times New Roman" panose="02020603050405020304" pitchFamily="18" charset="0"/>
              <a:cs typeface="Times New Roman" panose="02020603050405020304" pitchFamily="18" charset="0"/>
            </a:rPr>
            <a:t>2) </a:t>
          </a:r>
          <a:r>
            <a:rPr lang="ru-RU" sz="1800" dirty="0" err="1" smtClean="0">
              <a:latin typeface="Times New Roman" panose="02020603050405020304" pitchFamily="18" charset="0"/>
              <a:cs typeface="Times New Roman" panose="02020603050405020304" pitchFamily="18" charset="0"/>
            </a:rPr>
            <a:t>екінші</a:t>
          </a:r>
          <a:r>
            <a:rPr lang="ru-RU" sz="1800" dirty="0" smtClean="0">
              <a:latin typeface="Times New Roman" panose="02020603050405020304" pitchFamily="18" charset="0"/>
              <a:cs typeface="Times New Roman" panose="02020603050405020304" pitchFamily="18" charset="0"/>
            </a:rPr>
            <a:t> фаза </a:t>
          </a:r>
          <a:r>
            <a:rPr lang="ru-RU" sz="1800" dirty="0" err="1" smtClean="0">
              <a:latin typeface="Times New Roman" panose="02020603050405020304" pitchFamily="18" charset="0"/>
              <a:cs typeface="Times New Roman" panose="02020603050405020304" pitchFamily="18" charset="0"/>
            </a:rPr>
            <a:t>тыныс</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алуды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реттейтін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варолий</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көпірі орталықтарының </a:t>
          </a:r>
          <a:r>
            <a:rPr lang="ru-RU" sz="1800" dirty="0" smtClean="0">
              <a:latin typeface="Times New Roman" panose="02020603050405020304" pitchFamily="18" charset="0"/>
              <a:cs typeface="Times New Roman" panose="02020603050405020304" pitchFamily="18" charset="0"/>
            </a:rPr>
            <a:t>(</a:t>
          </a:r>
          <a:r>
            <a:rPr lang="ru-RU" sz="1800" dirty="0" err="1" smtClean="0">
              <a:latin typeface="Times New Roman" panose="02020603050405020304" pitchFamily="18" charset="0"/>
              <a:cs typeface="Times New Roman" panose="02020603050405020304" pitchFamily="18" charset="0"/>
            </a:rPr>
            <a:t>мысалы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пневмотактикалық</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төмен түсетін орталық командаларының әсерінен белсендіру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нәтижесінде желдетудің баяу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экспотенциалды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өсуімен сипатталады</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00B4F271-009F-44B6-B2E8-7453F421DB0C}" type="parTrans" cxnId="{42E51D04-7BAE-459A-885D-2CC8F63F7C25}">
      <dgm:prSet/>
      <dgm:spPr/>
      <dgm:t>
        <a:bodyPr/>
        <a:lstStyle/>
        <a:p>
          <a:endParaRPr lang="ru-RU" sz="2000">
            <a:latin typeface="Times New Roman" panose="02020603050405020304" pitchFamily="18" charset="0"/>
            <a:cs typeface="Times New Roman" panose="02020603050405020304" pitchFamily="18" charset="0"/>
          </a:endParaRPr>
        </a:p>
      </dgm:t>
    </dgm:pt>
    <dgm:pt modelId="{5EAD32B2-1AB7-48F3-8D23-B9404D568A4C}" type="sibTrans" cxnId="{42E51D04-7BAE-459A-885D-2CC8F63F7C25}">
      <dgm:prSet/>
      <dgm:spPr/>
      <dgm:t>
        <a:bodyPr/>
        <a:lstStyle/>
        <a:p>
          <a:endParaRPr lang="ru-RU" sz="2000">
            <a:latin typeface="Times New Roman" panose="02020603050405020304" pitchFamily="18" charset="0"/>
            <a:cs typeface="Times New Roman" panose="02020603050405020304" pitchFamily="18" charset="0"/>
          </a:endParaRPr>
        </a:p>
      </dgm:t>
    </dgm:pt>
    <dgm:pt modelId="{0E5CF871-3B27-4ACF-9889-701F4F3BE556}">
      <dgm:prSet custT="1"/>
      <dgm:spPr/>
      <dgm:t>
        <a:bodyPr/>
        <a:lstStyle/>
        <a:p>
          <a:pPr algn="just" rtl="0"/>
          <a:r>
            <a:rPr lang="ru-RU" sz="1800" dirty="0" smtClean="0">
              <a:latin typeface="Times New Roman" panose="02020603050405020304" pitchFamily="18" charset="0"/>
              <a:cs typeface="Times New Roman" panose="02020603050405020304" pitchFamily="18" charset="0"/>
            </a:rPr>
            <a:t>3) </a:t>
          </a:r>
          <a:r>
            <a:rPr lang="ru-RU" sz="1800" dirty="0" err="1" smtClean="0">
              <a:latin typeface="Times New Roman" panose="02020603050405020304" pitchFamily="18" charset="0"/>
              <a:cs typeface="Times New Roman" panose="02020603050405020304" pitchFamily="18" charset="0"/>
            </a:rPr>
            <a:t>үшінші </a:t>
          </a:r>
          <a:r>
            <a:rPr lang="ru-RU" sz="1800" dirty="0" smtClean="0">
              <a:latin typeface="Times New Roman" panose="02020603050405020304" pitchFamily="18" charset="0"/>
              <a:cs typeface="Times New Roman" panose="02020603050405020304" pitchFamily="18" charset="0"/>
            </a:rPr>
            <a:t>фаза </a:t>
          </a:r>
          <a:r>
            <a:rPr lang="ru-RU" sz="1800" dirty="0" err="1" smtClean="0">
              <a:latin typeface="Times New Roman" panose="02020603050405020304" pitchFamily="18" charset="0"/>
              <a:cs typeface="Times New Roman" panose="02020603050405020304" pitchFamily="18" charset="0"/>
            </a:rPr>
            <a:t>дене</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белсенділігі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кезінде</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дененің ішкі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ортасын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температуралық және хеморецепторлық бақылау процестерін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қамтитын өкпе желдетуін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реттеу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механизмдерінің салыстырмалы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түрде тұрақты белсендіру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деңгейімен көрінеді</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E77678E0-F391-4809-9C5D-FCE01896BA54}" type="parTrans" cxnId="{6CA68D3C-6944-47CE-9873-D4BA1D4C2294}">
      <dgm:prSet/>
      <dgm:spPr/>
      <dgm:t>
        <a:bodyPr/>
        <a:lstStyle/>
        <a:p>
          <a:endParaRPr lang="ru-RU" sz="2000">
            <a:latin typeface="Times New Roman" panose="02020603050405020304" pitchFamily="18" charset="0"/>
            <a:cs typeface="Times New Roman" panose="02020603050405020304" pitchFamily="18" charset="0"/>
          </a:endParaRPr>
        </a:p>
      </dgm:t>
    </dgm:pt>
    <dgm:pt modelId="{EBB96123-46B0-41C3-8D26-8B1DEDD8C701}" type="sibTrans" cxnId="{6CA68D3C-6944-47CE-9873-D4BA1D4C2294}">
      <dgm:prSet/>
      <dgm:spPr/>
      <dgm:t>
        <a:bodyPr/>
        <a:lstStyle/>
        <a:p>
          <a:endParaRPr lang="ru-RU" sz="2000">
            <a:latin typeface="Times New Roman" panose="02020603050405020304" pitchFamily="18" charset="0"/>
            <a:cs typeface="Times New Roman" panose="02020603050405020304" pitchFamily="18" charset="0"/>
          </a:endParaRPr>
        </a:p>
      </dgm:t>
    </dgm:pt>
    <dgm:pt modelId="{1F8915C7-83EB-4F27-8DB8-FA2D72010B0E}" type="pres">
      <dgm:prSet presAssocID="{FDA76567-3F54-441A-B39C-676A9DA996F7}" presName="Name0" presStyleCnt="0">
        <dgm:presLayoutVars>
          <dgm:chMax val="7"/>
          <dgm:chPref val="7"/>
          <dgm:dir/>
        </dgm:presLayoutVars>
      </dgm:prSet>
      <dgm:spPr/>
      <dgm:t>
        <a:bodyPr/>
        <a:lstStyle/>
        <a:p>
          <a:endParaRPr lang="ru-RU"/>
        </a:p>
      </dgm:t>
    </dgm:pt>
    <dgm:pt modelId="{93F42A43-553B-4003-B21E-36BD2A1445F8}" type="pres">
      <dgm:prSet presAssocID="{FDA76567-3F54-441A-B39C-676A9DA996F7}" presName="Name1" presStyleCnt="0"/>
      <dgm:spPr/>
    </dgm:pt>
    <dgm:pt modelId="{B77BE1C5-61F2-46CA-945B-4C2E16DB4A00}" type="pres">
      <dgm:prSet presAssocID="{FDA76567-3F54-441A-B39C-676A9DA996F7}" presName="cycle" presStyleCnt="0"/>
      <dgm:spPr/>
    </dgm:pt>
    <dgm:pt modelId="{B12A27A7-C7E0-43C7-B2A5-93B49EFCD4D8}" type="pres">
      <dgm:prSet presAssocID="{FDA76567-3F54-441A-B39C-676A9DA996F7}" presName="srcNode" presStyleLbl="node1" presStyleIdx="0" presStyleCnt="3"/>
      <dgm:spPr/>
    </dgm:pt>
    <dgm:pt modelId="{C955A030-DF7A-4037-85C8-AA69E39CAFEC}" type="pres">
      <dgm:prSet presAssocID="{FDA76567-3F54-441A-B39C-676A9DA996F7}" presName="conn" presStyleLbl="parChTrans1D2" presStyleIdx="0" presStyleCnt="1"/>
      <dgm:spPr/>
      <dgm:t>
        <a:bodyPr/>
        <a:lstStyle/>
        <a:p>
          <a:endParaRPr lang="ru-RU"/>
        </a:p>
      </dgm:t>
    </dgm:pt>
    <dgm:pt modelId="{872B20E7-8E1E-4400-8F87-B356059A1890}" type="pres">
      <dgm:prSet presAssocID="{FDA76567-3F54-441A-B39C-676A9DA996F7}" presName="extraNode" presStyleLbl="node1" presStyleIdx="0" presStyleCnt="3"/>
      <dgm:spPr/>
    </dgm:pt>
    <dgm:pt modelId="{7189C58C-0A3E-494F-B816-B7DC4DC83344}" type="pres">
      <dgm:prSet presAssocID="{FDA76567-3F54-441A-B39C-676A9DA996F7}" presName="dstNode" presStyleLbl="node1" presStyleIdx="0" presStyleCnt="3"/>
      <dgm:spPr/>
    </dgm:pt>
    <dgm:pt modelId="{F11B9896-C0F2-4B09-9333-D5578A86F636}" type="pres">
      <dgm:prSet presAssocID="{494439F8-9A02-49F0-A519-BF79A3F8A3D2}" presName="text_1" presStyleLbl="node1" presStyleIdx="0" presStyleCnt="3">
        <dgm:presLayoutVars>
          <dgm:bulletEnabled val="1"/>
        </dgm:presLayoutVars>
      </dgm:prSet>
      <dgm:spPr/>
      <dgm:t>
        <a:bodyPr/>
        <a:lstStyle/>
        <a:p>
          <a:endParaRPr lang="ru-RU"/>
        </a:p>
      </dgm:t>
    </dgm:pt>
    <dgm:pt modelId="{C529CF4F-09D5-4CCD-9003-FF1AECA9F387}" type="pres">
      <dgm:prSet presAssocID="{494439F8-9A02-49F0-A519-BF79A3F8A3D2}" presName="accent_1" presStyleCnt="0"/>
      <dgm:spPr/>
    </dgm:pt>
    <dgm:pt modelId="{4BA49CB2-FD91-4022-86BC-CC244F4381B0}" type="pres">
      <dgm:prSet presAssocID="{494439F8-9A02-49F0-A519-BF79A3F8A3D2}" presName="accentRepeatNode" presStyleLbl="solidFgAcc1" presStyleIdx="0" presStyleCnt="3"/>
      <dgm:spPr>
        <a:gradFill rotWithShape="0">
          <a:gsLst>
            <a:gs pos="0">
              <a:srgbClr val="FFF200"/>
            </a:gs>
            <a:gs pos="45000">
              <a:srgbClr val="FF7A00"/>
            </a:gs>
            <a:gs pos="70000">
              <a:srgbClr val="FF0300"/>
            </a:gs>
            <a:gs pos="100000">
              <a:srgbClr val="4D0808"/>
            </a:gs>
          </a:gsLst>
          <a:lin ang="16200000" scaled="0"/>
        </a:gradFill>
      </dgm:spPr>
      <dgm:t>
        <a:bodyPr/>
        <a:lstStyle/>
        <a:p>
          <a:endParaRPr lang="ru-RU"/>
        </a:p>
      </dgm:t>
    </dgm:pt>
    <dgm:pt modelId="{6FBD9498-2BB4-49BD-9A18-27E22825FB25}" type="pres">
      <dgm:prSet presAssocID="{41BBCF7E-E9A3-42CE-ACF8-97BEB657200B}" presName="text_2" presStyleLbl="node1" presStyleIdx="1" presStyleCnt="3">
        <dgm:presLayoutVars>
          <dgm:bulletEnabled val="1"/>
        </dgm:presLayoutVars>
      </dgm:prSet>
      <dgm:spPr/>
      <dgm:t>
        <a:bodyPr/>
        <a:lstStyle/>
        <a:p>
          <a:endParaRPr lang="ru-RU"/>
        </a:p>
      </dgm:t>
    </dgm:pt>
    <dgm:pt modelId="{C39A2C99-234D-4295-8B1A-D2134446368B}" type="pres">
      <dgm:prSet presAssocID="{41BBCF7E-E9A3-42CE-ACF8-97BEB657200B}" presName="accent_2" presStyleCnt="0"/>
      <dgm:spPr/>
    </dgm:pt>
    <dgm:pt modelId="{21C21E20-DC26-4609-891C-2AA3F9D45794}" type="pres">
      <dgm:prSet presAssocID="{41BBCF7E-E9A3-42CE-ACF8-97BEB657200B}" presName="accentRepeatNode" presStyleLbl="solidFgAcc1" presStyleIdx="1" presStyleCnt="3"/>
      <dgm:spPr>
        <a:gradFill rotWithShape="0">
          <a:gsLst>
            <a:gs pos="0">
              <a:srgbClr val="03D4A8"/>
            </a:gs>
            <a:gs pos="25000">
              <a:srgbClr val="21D6E0"/>
            </a:gs>
            <a:gs pos="75000">
              <a:srgbClr val="0087E6"/>
            </a:gs>
            <a:gs pos="100000">
              <a:srgbClr val="005CBF"/>
            </a:gs>
          </a:gsLst>
          <a:lin ang="16200000" scaled="0"/>
        </a:gradFill>
      </dgm:spPr>
      <dgm:t>
        <a:bodyPr/>
        <a:lstStyle/>
        <a:p>
          <a:endParaRPr lang="ru-RU"/>
        </a:p>
      </dgm:t>
    </dgm:pt>
    <dgm:pt modelId="{92F15685-ECC3-48E1-A481-4C46E8423BB9}" type="pres">
      <dgm:prSet presAssocID="{0E5CF871-3B27-4ACF-9889-701F4F3BE556}" presName="text_3" presStyleLbl="node1" presStyleIdx="2" presStyleCnt="3">
        <dgm:presLayoutVars>
          <dgm:bulletEnabled val="1"/>
        </dgm:presLayoutVars>
      </dgm:prSet>
      <dgm:spPr/>
      <dgm:t>
        <a:bodyPr/>
        <a:lstStyle/>
        <a:p>
          <a:endParaRPr lang="ru-RU"/>
        </a:p>
      </dgm:t>
    </dgm:pt>
    <dgm:pt modelId="{FCEF50B8-629E-4EEF-9063-27E98EFAF3EE}" type="pres">
      <dgm:prSet presAssocID="{0E5CF871-3B27-4ACF-9889-701F4F3BE556}" presName="accent_3" presStyleCnt="0"/>
      <dgm:spPr/>
    </dgm:pt>
    <dgm:pt modelId="{BA103020-8EE5-4035-AE58-DB600DD71358}" type="pres">
      <dgm:prSet presAssocID="{0E5CF871-3B27-4ACF-9889-701F4F3BE556}" presName="accentRepeatNode" presStyleLbl="solidFgAcc1" presStyleIdx="2" presStyleCnt="3"/>
      <dgm:spPr>
        <a:gradFill rotWithShape="0">
          <a:gsLst>
            <a:gs pos="0">
              <a:srgbClr val="FF3399"/>
            </a:gs>
            <a:gs pos="25000">
              <a:srgbClr val="FF6633"/>
            </a:gs>
            <a:gs pos="50000">
              <a:srgbClr val="FFFF00"/>
            </a:gs>
            <a:gs pos="75000">
              <a:srgbClr val="01A78F"/>
            </a:gs>
            <a:gs pos="100000">
              <a:srgbClr val="3366FF"/>
            </a:gs>
          </a:gsLst>
          <a:lin ang="16200000" scaled="0"/>
        </a:gradFill>
      </dgm:spPr>
      <dgm:t>
        <a:bodyPr/>
        <a:lstStyle/>
        <a:p>
          <a:endParaRPr lang="ru-RU"/>
        </a:p>
      </dgm:t>
    </dgm:pt>
  </dgm:ptLst>
  <dgm:cxnLst>
    <dgm:cxn modelId="{87A72170-4909-4CC8-B50E-B876E3BE13AD}" type="presOf" srcId="{5C963912-A24F-49B0-A0E0-FA2D1D39F432}" destId="{C955A030-DF7A-4037-85C8-AA69E39CAFEC}" srcOrd="0" destOrd="0" presId="urn:microsoft.com/office/officeart/2008/layout/VerticalCurvedList"/>
    <dgm:cxn modelId="{42E51D04-7BAE-459A-885D-2CC8F63F7C25}" srcId="{FDA76567-3F54-441A-B39C-676A9DA996F7}" destId="{41BBCF7E-E9A3-42CE-ACF8-97BEB657200B}" srcOrd="1" destOrd="0" parTransId="{00B4F271-009F-44B6-B2E8-7453F421DB0C}" sibTransId="{5EAD32B2-1AB7-48F3-8D23-B9404D568A4C}"/>
    <dgm:cxn modelId="{DA349C0F-836B-4B2B-99DC-482E58C7ED2C}" srcId="{FDA76567-3F54-441A-B39C-676A9DA996F7}" destId="{494439F8-9A02-49F0-A519-BF79A3F8A3D2}" srcOrd="0" destOrd="0" parTransId="{71D88BB5-5A16-4932-8035-E47A60E795D6}" sibTransId="{5C963912-A24F-49B0-A0E0-FA2D1D39F432}"/>
    <dgm:cxn modelId="{0F4D1EC7-F835-41AC-B081-7A1CBAACD22C}" type="presOf" srcId="{41BBCF7E-E9A3-42CE-ACF8-97BEB657200B}" destId="{6FBD9498-2BB4-49BD-9A18-27E22825FB25}" srcOrd="0" destOrd="0" presId="urn:microsoft.com/office/officeart/2008/layout/VerticalCurvedList"/>
    <dgm:cxn modelId="{181D91BC-A10F-4B38-848C-CD235BF00041}" type="presOf" srcId="{FDA76567-3F54-441A-B39C-676A9DA996F7}" destId="{1F8915C7-83EB-4F27-8DB8-FA2D72010B0E}" srcOrd="0" destOrd="0" presId="urn:microsoft.com/office/officeart/2008/layout/VerticalCurvedList"/>
    <dgm:cxn modelId="{E9F58823-37EB-40BD-9379-0CEBDE69C87C}" type="presOf" srcId="{494439F8-9A02-49F0-A519-BF79A3F8A3D2}" destId="{F11B9896-C0F2-4B09-9333-D5578A86F636}" srcOrd="0" destOrd="0" presId="urn:microsoft.com/office/officeart/2008/layout/VerticalCurvedList"/>
    <dgm:cxn modelId="{6CA68D3C-6944-47CE-9873-D4BA1D4C2294}" srcId="{FDA76567-3F54-441A-B39C-676A9DA996F7}" destId="{0E5CF871-3B27-4ACF-9889-701F4F3BE556}" srcOrd="2" destOrd="0" parTransId="{E77678E0-F391-4809-9C5D-FCE01896BA54}" sibTransId="{EBB96123-46B0-41C3-8D26-8B1DEDD8C701}"/>
    <dgm:cxn modelId="{475937F2-2EE2-431B-96F0-162AE1C516F7}" type="presOf" srcId="{0E5CF871-3B27-4ACF-9889-701F4F3BE556}" destId="{92F15685-ECC3-48E1-A481-4C46E8423BB9}" srcOrd="0" destOrd="0" presId="urn:microsoft.com/office/officeart/2008/layout/VerticalCurvedList"/>
    <dgm:cxn modelId="{83712E39-5605-49AB-B6B2-156C0ECB18A1}" type="presParOf" srcId="{1F8915C7-83EB-4F27-8DB8-FA2D72010B0E}" destId="{93F42A43-553B-4003-B21E-36BD2A1445F8}" srcOrd="0" destOrd="0" presId="urn:microsoft.com/office/officeart/2008/layout/VerticalCurvedList"/>
    <dgm:cxn modelId="{0E655AB5-1508-4204-AF33-931BA5F138A8}" type="presParOf" srcId="{93F42A43-553B-4003-B21E-36BD2A1445F8}" destId="{B77BE1C5-61F2-46CA-945B-4C2E16DB4A00}" srcOrd="0" destOrd="0" presId="urn:microsoft.com/office/officeart/2008/layout/VerticalCurvedList"/>
    <dgm:cxn modelId="{6FA0AF88-A923-4372-91B8-FA1583745B2E}" type="presParOf" srcId="{B77BE1C5-61F2-46CA-945B-4C2E16DB4A00}" destId="{B12A27A7-C7E0-43C7-B2A5-93B49EFCD4D8}" srcOrd="0" destOrd="0" presId="urn:microsoft.com/office/officeart/2008/layout/VerticalCurvedList"/>
    <dgm:cxn modelId="{D20A88D2-AE0A-42F7-8BAB-9FE58A839305}" type="presParOf" srcId="{B77BE1C5-61F2-46CA-945B-4C2E16DB4A00}" destId="{C955A030-DF7A-4037-85C8-AA69E39CAFEC}" srcOrd="1" destOrd="0" presId="urn:microsoft.com/office/officeart/2008/layout/VerticalCurvedList"/>
    <dgm:cxn modelId="{67BEE9DF-3565-4395-B704-893AEC8B581C}" type="presParOf" srcId="{B77BE1C5-61F2-46CA-945B-4C2E16DB4A00}" destId="{872B20E7-8E1E-4400-8F87-B356059A1890}" srcOrd="2" destOrd="0" presId="urn:microsoft.com/office/officeart/2008/layout/VerticalCurvedList"/>
    <dgm:cxn modelId="{397307A9-7477-465C-896D-15D2F04DAB31}" type="presParOf" srcId="{B77BE1C5-61F2-46CA-945B-4C2E16DB4A00}" destId="{7189C58C-0A3E-494F-B816-B7DC4DC83344}" srcOrd="3" destOrd="0" presId="urn:microsoft.com/office/officeart/2008/layout/VerticalCurvedList"/>
    <dgm:cxn modelId="{880B0EF6-3761-49C1-8F6B-966AED2E8618}" type="presParOf" srcId="{93F42A43-553B-4003-B21E-36BD2A1445F8}" destId="{F11B9896-C0F2-4B09-9333-D5578A86F636}" srcOrd="1" destOrd="0" presId="urn:microsoft.com/office/officeart/2008/layout/VerticalCurvedList"/>
    <dgm:cxn modelId="{CB4848AC-C959-478F-8DD4-F78C23BBD371}" type="presParOf" srcId="{93F42A43-553B-4003-B21E-36BD2A1445F8}" destId="{C529CF4F-09D5-4CCD-9003-FF1AECA9F387}" srcOrd="2" destOrd="0" presId="urn:microsoft.com/office/officeart/2008/layout/VerticalCurvedList"/>
    <dgm:cxn modelId="{B583F194-E0D5-47AE-AAE6-BCC4B0F6957F}" type="presParOf" srcId="{C529CF4F-09D5-4CCD-9003-FF1AECA9F387}" destId="{4BA49CB2-FD91-4022-86BC-CC244F4381B0}" srcOrd="0" destOrd="0" presId="urn:microsoft.com/office/officeart/2008/layout/VerticalCurvedList"/>
    <dgm:cxn modelId="{B766DD8C-FFD4-47AF-A642-E43E0403CF98}" type="presParOf" srcId="{93F42A43-553B-4003-B21E-36BD2A1445F8}" destId="{6FBD9498-2BB4-49BD-9A18-27E22825FB25}" srcOrd="3" destOrd="0" presId="urn:microsoft.com/office/officeart/2008/layout/VerticalCurvedList"/>
    <dgm:cxn modelId="{E108058B-7101-450A-886D-5B1D4C97F540}" type="presParOf" srcId="{93F42A43-553B-4003-B21E-36BD2A1445F8}" destId="{C39A2C99-234D-4295-8B1A-D2134446368B}" srcOrd="4" destOrd="0" presId="urn:microsoft.com/office/officeart/2008/layout/VerticalCurvedList"/>
    <dgm:cxn modelId="{0E55F2B2-3F37-4FBA-A6F7-A12FAC908C28}" type="presParOf" srcId="{C39A2C99-234D-4295-8B1A-D2134446368B}" destId="{21C21E20-DC26-4609-891C-2AA3F9D45794}" srcOrd="0" destOrd="0" presId="urn:microsoft.com/office/officeart/2008/layout/VerticalCurvedList"/>
    <dgm:cxn modelId="{5188DDB2-91EE-4FA1-8C79-3EB42C481EDF}" type="presParOf" srcId="{93F42A43-553B-4003-B21E-36BD2A1445F8}" destId="{92F15685-ECC3-48E1-A481-4C46E8423BB9}" srcOrd="5" destOrd="0" presId="urn:microsoft.com/office/officeart/2008/layout/VerticalCurvedList"/>
    <dgm:cxn modelId="{745AF7C8-6F73-4688-A30A-88549FB87686}" type="presParOf" srcId="{93F42A43-553B-4003-B21E-36BD2A1445F8}" destId="{FCEF50B8-629E-4EEF-9063-27E98EFAF3EE}" srcOrd="6" destOrd="0" presId="urn:microsoft.com/office/officeart/2008/layout/VerticalCurvedList"/>
    <dgm:cxn modelId="{C23CB849-092D-4318-B17F-89F69168E44F}" type="presParOf" srcId="{FCEF50B8-629E-4EEF-9063-27E98EFAF3EE}" destId="{BA103020-8EE5-4035-AE58-DB600DD71358}" srcOrd="0" destOrd="0" presId="urn:microsoft.com/office/officeart/2008/layout/VerticalCurvedList"/>
  </dgm:cxnLst>
  <dgm:bg/>
  <dgm:whole/>
</dgm:dataModel>
</file>

<file path=ppt/diagrams/data2.xml><?xml version="1.0" encoding="utf-8"?>
<dgm:dataModel xmlns:dgm="http://schemas.openxmlformats.org/drawingml/2006/diagram" xmlns:a="http://schemas.openxmlformats.org/drawingml/2006/main">
  <dgm:ptLst>
    <dgm:pt modelId="{1125F12F-D96B-46BE-A411-F41BF34394B5}"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ru-RU"/>
        </a:p>
      </dgm:t>
    </dgm:pt>
    <dgm:pt modelId="{5F8CF11A-C0E6-4F23-B536-26136BF37911}">
      <dgm:prSet phldrT="[Текст]" custT="1"/>
      <dgm:spPr/>
      <dgm:t>
        <a:bodyPr/>
        <a:lstStyle/>
        <a:p>
          <a:r>
            <a:rPr lang="ru-RU" sz="3200" b="1" i="0" dirty="0" err="1" smtClean="0">
              <a:latin typeface="Times New Roman" panose="02020603050405020304" pitchFamily="18" charset="0"/>
              <a:cs typeface="Times New Roman" panose="02020603050405020304" pitchFamily="18" charset="0"/>
            </a:rPr>
            <a:t>Экзогенді</a:t>
          </a:r>
          <a:r>
            <a:rPr lang="ru-RU" sz="3200" b="1" i="0" dirty="0" smtClean="0">
              <a:latin typeface="Times New Roman" panose="02020603050405020304" pitchFamily="18" charset="0"/>
              <a:cs typeface="Times New Roman" panose="02020603050405020304" pitchFamily="18" charset="0"/>
            </a:rPr>
            <a:t> гипоксия</a:t>
          </a:r>
          <a:endParaRPr lang="ru-RU" sz="3200" dirty="0">
            <a:latin typeface="Times New Roman" panose="02020603050405020304" pitchFamily="18" charset="0"/>
            <a:cs typeface="Times New Roman" panose="02020603050405020304" pitchFamily="18" charset="0"/>
          </a:endParaRPr>
        </a:p>
      </dgm:t>
    </dgm:pt>
    <dgm:pt modelId="{5E830921-AE3E-4716-84A1-E2F2016A49E7}" type="parTrans" cxnId="{9D7302EC-48AA-4998-9169-B395F7FA1853}">
      <dgm:prSet/>
      <dgm:spPr/>
      <dgm:t>
        <a:bodyPr/>
        <a:lstStyle/>
        <a:p>
          <a:endParaRPr lang="ru-RU">
            <a:latin typeface="Times New Roman" panose="02020603050405020304" pitchFamily="18" charset="0"/>
            <a:cs typeface="Times New Roman" panose="02020603050405020304" pitchFamily="18" charset="0"/>
          </a:endParaRPr>
        </a:p>
      </dgm:t>
    </dgm:pt>
    <dgm:pt modelId="{FC4BB1A8-EEA1-4A63-B2DC-B5F78AE58028}" type="sibTrans" cxnId="{9D7302EC-48AA-4998-9169-B395F7FA1853}">
      <dgm:prSet/>
      <dgm:spPr/>
      <dgm:t>
        <a:bodyPr/>
        <a:lstStyle/>
        <a:p>
          <a:endParaRPr lang="ru-RU">
            <a:latin typeface="Times New Roman" panose="02020603050405020304" pitchFamily="18" charset="0"/>
            <a:cs typeface="Times New Roman" panose="02020603050405020304" pitchFamily="18" charset="0"/>
          </a:endParaRPr>
        </a:p>
      </dgm:t>
    </dgm:pt>
    <dgm:pt modelId="{FB397B7B-AB78-40D6-BD08-044BC70E253F}">
      <dgm:prSet phldrT="[Текст]"/>
      <dgm:spPr/>
      <dgm:t>
        <a:bodyPr/>
        <a:lstStyle/>
        <a:p>
          <a:r>
            <a:rPr lang="ru-RU" b="0" i="0" dirty="0" err="1" smtClean="0">
              <a:latin typeface="Times New Roman" panose="02020603050405020304" pitchFamily="18" charset="0"/>
              <a:cs typeface="Times New Roman" panose="02020603050405020304" pitchFamily="18" charset="0"/>
            </a:rPr>
            <a:t>Экзогенді</a:t>
          </a:r>
          <a:r>
            <a:rPr lang="ru-RU" b="0" i="0" dirty="0" smtClean="0">
              <a:latin typeface="Times New Roman" panose="02020603050405020304" pitchFamily="18" charset="0"/>
              <a:cs typeface="Times New Roman" panose="02020603050405020304" pitchFamily="18" charset="0"/>
            </a:rPr>
            <a:t> гипоксия </a:t>
          </a:r>
          <a:r>
            <a:rPr lang="ru-RU" b="0" i="0" dirty="0" err="1" smtClean="0">
              <a:latin typeface="Times New Roman" panose="02020603050405020304" pitchFamily="18" charset="0"/>
              <a:cs typeface="Times New Roman" panose="02020603050405020304" pitchFamily="18" charset="0"/>
            </a:rPr>
            <a:t>жұтатын</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ауада</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оттегінің</a:t>
          </a:r>
          <a:r>
            <a:rPr lang="ru-RU" b="0" i="0" dirty="0" smtClean="0">
              <a:latin typeface="Times New Roman" panose="02020603050405020304" pitchFamily="18" charset="0"/>
              <a:cs typeface="Times New Roman" panose="02020603050405020304" pitchFamily="18" charset="0"/>
            </a:rPr>
            <a:t> аз </a:t>
          </a:r>
          <a:r>
            <a:rPr lang="ru-RU" b="0" i="0" dirty="0" err="1" smtClean="0">
              <a:latin typeface="Times New Roman" panose="02020603050405020304" pitchFamily="18" charset="0"/>
              <a:cs typeface="Times New Roman" panose="02020603050405020304" pitchFamily="18" charset="0"/>
            </a:rPr>
            <a:t>болуы</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салдарынан</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дамиды</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Экзогенді</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гипоксияның</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екі</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түрін</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ажыратады</a:t>
          </a:r>
          <a:r>
            <a:rPr lang="ru-RU" b="0" i="0"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dgm:t>
    </dgm:pt>
    <dgm:pt modelId="{76CF4726-19C1-446D-989A-7FA6EE7993C7}" type="parTrans" cxnId="{39652020-1B47-4858-B76C-7FFC7128A46A}">
      <dgm:prSet/>
      <dgm:spPr/>
      <dgm:t>
        <a:bodyPr/>
        <a:lstStyle/>
        <a:p>
          <a:endParaRPr lang="ru-RU">
            <a:latin typeface="Times New Roman" panose="02020603050405020304" pitchFamily="18" charset="0"/>
            <a:cs typeface="Times New Roman" panose="02020603050405020304" pitchFamily="18" charset="0"/>
          </a:endParaRPr>
        </a:p>
      </dgm:t>
    </dgm:pt>
    <dgm:pt modelId="{05B0CA56-F92B-408C-8A68-A7B4217B6078}" type="sibTrans" cxnId="{39652020-1B47-4858-B76C-7FFC7128A46A}">
      <dgm:prSet/>
      <dgm:spPr/>
      <dgm:t>
        <a:bodyPr/>
        <a:lstStyle/>
        <a:p>
          <a:endParaRPr lang="ru-RU">
            <a:latin typeface="Times New Roman" panose="02020603050405020304" pitchFamily="18" charset="0"/>
            <a:cs typeface="Times New Roman" panose="02020603050405020304" pitchFamily="18" charset="0"/>
          </a:endParaRPr>
        </a:p>
      </dgm:t>
    </dgm:pt>
    <dgm:pt modelId="{5985C015-0467-421C-ADAF-6747213FB82A}">
      <dgm:prSet phldrT="[Текст]" custT="1"/>
      <dgm:spPr/>
      <dgm:t>
        <a:bodyPr/>
        <a:lstStyle/>
        <a:p>
          <a:r>
            <a:rPr lang="ru-RU" sz="3200" b="1" i="0" dirty="0" err="1" smtClean="0">
              <a:latin typeface="Times New Roman" panose="02020603050405020304" pitchFamily="18" charset="0"/>
              <a:cs typeface="Times New Roman" panose="02020603050405020304" pitchFamily="18" charset="0"/>
            </a:rPr>
            <a:t>Эндогенді</a:t>
          </a:r>
          <a:r>
            <a:rPr lang="ru-RU" sz="3200" b="1" i="0" dirty="0" smtClean="0">
              <a:latin typeface="Times New Roman" panose="02020603050405020304" pitchFamily="18" charset="0"/>
              <a:cs typeface="Times New Roman" panose="02020603050405020304" pitchFamily="18" charset="0"/>
            </a:rPr>
            <a:t> гипоксия</a:t>
          </a:r>
          <a:endParaRPr lang="ru-RU" sz="3200" dirty="0">
            <a:latin typeface="Times New Roman" panose="02020603050405020304" pitchFamily="18" charset="0"/>
            <a:cs typeface="Times New Roman" panose="02020603050405020304" pitchFamily="18" charset="0"/>
          </a:endParaRPr>
        </a:p>
      </dgm:t>
    </dgm:pt>
    <dgm:pt modelId="{EB57A385-8F58-4D5E-99C2-CC173450F3CA}" type="parTrans" cxnId="{79EF9482-BC3D-41B9-A05F-B909D4ED08D5}">
      <dgm:prSet/>
      <dgm:spPr/>
      <dgm:t>
        <a:bodyPr/>
        <a:lstStyle/>
        <a:p>
          <a:endParaRPr lang="ru-RU">
            <a:latin typeface="Times New Roman" panose="02020603050405020304" pitchFamily="18" charset="0"/>
            <a:cs typeface="Times New Roman" panose="02020603050405020304" pitchFamily="18" charset="0"/>
          </a:endParaRPr>
        </a:p>
      </dgm:t>
    </dgm:pt>
    <dgm:pt modelId="{85307F70-7253-4353-A734-A7E429897032}" type="sibTrans" cxnId="{79EF9482-BC3D-41B9-A05F-B909D4ED08D5}">
      <dgm:prSet/>
      <dgm:spPr/>
      <dgm:t>
        <a:bodyPr/>
        <a:lstStyle/>
        <a:p>
          <a:endParaRPr lang="ru-RU">
            <a:latin typeface="Times New Roman" panose="02020603050405020304" pitchFamily="18" charset="0"/>
            <a:cs typeface="Times New Roman" panose="02020603050405020304" pitchFamily="18" charset="0"/>
          </a:endParaRPr>
        </a:p>
      </dgm:t>
    </dgm:pt>
    <dgm:pt modelId="{B5DE5540-C852-4CD9-9A7B-051925D80551}">
      <dgm:prSet phldrT="[Текст]"/>
      <dgm:spPr/>
      <dgm:t>
        <a:bodyPr/>
        <a:lstStyle/>
        <a:p>
          <a:r>
            <a:rPr lang="ru-RU" b="0" i="0" dirty="0" err="1" smtClean="0">
              <a:latin typeface="Times New Roman" panose="02020603050405020304" pitchFamily="18" charset="0"/>
              <a:cs typeface="Times New Roman" panose="02020603050405020304" pitchFamily="18" charset="0"/>
            </a:rPr>
            <a:t>Эндогенді</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гипоксияның</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келесі</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түрлері</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ажыратылады</a:t>
          </a:r>
          <a:r>
            <a:rPr lang="ru-RU" b="0" i="0"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dgm:t>
    </dgm:pt>
    <dgm:pt modelId="{3776F857-D9A1-40FF-A59D-1D3802D0BE47}" type="parTrans" cxnId="{3C322DAB-0F9D-45E1-86A4-D1D8721A2CBA}">
      <dgm:prSet/>
      <dgm:spPr/>
      <dgm:t>
        <a:bodyPr/>
        <a:lstStyle/>
        <a:p>
          <a:endParaRPr lang="ru-RU">
            <a:latin typeface="Times New Roman" panose="02020603050405020304" pitchFamily="18" charset="0"/>
            <a:cs typeface="Times New Roman" panose="02020603050405020304" pitchFamily="18" charset="0"/>
          </a:endParaRPr>
        </a:p>
      </dgm:t>
    </dgm:pt>
    <dgm:pt modelId="{AAFC7DB5-5DB9-486F-81CE-2CDACA702E75}" type="sibTrans" cxnId="{3C322DAB-0F9D-45E1-86A4-D1D8721A2CBA}">
      <dgm:prSet/>
      <dgm:spPr/>
      <dgm:t>
        <a:bodyPr/>
        <a:lstStyle/>
        <a:p>
          <a:endParaRPr lang="ru-RU">
            <a:latin typeface="Times New Roman" panose="02020603050405020304" pitchFamily="18" charset="0"/>
            <a:cs typeface="Times New Roman" panose="02020603050405020304" pitchFamily="18" charset="0"/>
          </a:endParaRPr>
        </a:p>
      </dgm:t>
    </dgm:pt>
    <dgm:pt modelId="{FEE00950-06B5-406E-8265-F12321DD71EB}">
      <dgm:prSet/>
      <dgm:spPr/>
      <dgm:t>
        <a:bodyPr/>
        <a:lstStyle/>
        <a:p>
          <a:r>
            <a:rPr lang="ru-RU" b="0" i="0" dirty="0" err="1" smtClean="0">
              <a:latin typeface="Times New Roman" panose="02020603050405020304" pitchFamily="18" charset="0"/>
              <a:cs typeface="Times New Roman" panose="02020603050405020304" pitchFamily="18" charset="0"/>
            </a:rPr>
            <a:t>тыныстық немесе</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респираторлы</a:t>
          </a:r>
          <a:r>
            <a:rPr lang="ru-RU" b="0" i="0" dirty="0" smtClean="0">
              <a:latin typeface="Times New Roman" panose="02020603050405020304" pitchFamily="18" charset="0"/>
              <a:cs typeface="Times New Roman" panose="02020603050405020304" pitchFamily="18" charset="0"/>
            </a:rPr>
            <a:t>;</a:t>
          </a:r>
          <a:endParaRPr lang="ru-RU" b="0" i="0" dirty="0">
            <a:latin typeface="Times New Roman" panose="02020603050405020304" pitchFamily="18" charset="0"/>
            <a:cs typeface="Times New Roman" panose="02020603050405020304" pitchFamily="18" charset="0"/>
          </a:endParaRPr>
        </a:p>
      </dgm:t>
    </dgm:pt>
    <dgm:pt modelId="{B4D58AEF-9DED-4DB4-9BA9-8245C50A61DA}" type="parTrans" cxnId="{2CC5A42D-6991-4980-968E-B8F2E12ABA65}">
      <dgm:prSet/>
      <dgm:spPr/>
      <dgm:t>
        <a:bodyPr/>
        <a:lstStyle/>
        <a:p>
          <a:endParaRPr lang="ru-RU">
            <a:latin typeface="Times New Roman" panose="02020603050405020304" pitchFamily="18" charset="0"/>
            <a:cs typeface="Times New Roman" panose="02020603050405020304" pitchFamily="18" charset="0"/>
          </a:endParaRPr>
        </a:p>
      </dgm:t>
    </dgm:pt>
    <dgm:pt modelId="{A875C335-4BAE-48C7-B625-90C3CAED69F8}" type="sibTrans" cxnId="{2CC5A42D-6991-4980-968E-B8F2E12ABA65}">
      <dgm:prSet/>
      <dgm:spPr/>
      <dgm:t>
        <a:bodyPr/>
        <a:lstStyle/>
        <a:p>
          <a:endParaRPr lang="ru-RU">
            <a:latin typeface="Times New Roman" panose="02020603050405020304" pitchFamily="18" charset="0"/>
            <a:cs typeface="Times New Roman" panose="02020603050405020304" pitchFamily="18" charset="0"/>
          </a:endParaRPr>
        </a:p>
      </dgm:t>
    </dgm:pt>
    <dgm:pt modelId="{8622B660-3FF9-48EC-915D-CDAEB952A7DC}">
      <dgm:prSet/>
      <dgm:spPr/>
      <dgm:t>
        <a:bodyPr/>
        <a:lstStyle/>
        <a:p>
          <a:r>
            <a:rPr lang="ru-RU" b="0" i="0" dirty="0" err="1" smtClean="0">
              <a:latin typeface="Times New Roman" panose="02020603050405020304" pitchFamily="18" charset="0"/>
              <a:cs typeface="Times New Roman" panose="02020603050405020304" pitchFamily="18" charset="0"/>
            </a:rPr>
            <a:t>қанайналымдық немесе</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циркуляциялық;</a:t>
          </a:r>
          <a:endParaRPr lang="ru-RU" b="0" i="0" dirty="0">
            <a:latin typeface="Times New Roman" panose="02020603050405020304" pitchFamily="18" charset="0"/>
            <a:cs typeface="Times New Roman" panose="02020603050405020304" pitchFamily="18" charset="0"/>
          </a:endParaRPr>
        </a:p>
      </dgm:t>
    </dgm:pt>
    <dgm:pt modelId="{AEF5E18C-B6F4-4E2E-8497-C5E16DB6E510}" type="parTrans" cxnId="{3BB3B46E-6A3D-4426-816D-37262BDA5202}">
      <dgm:prSet/>
      <dgm:spPr/>
      <dgm:t>
        <a:bodyPr/>
        <a:lstStyle/>
        <a:p>
          <a:endParaRPr lang="ru-RU">
            <a:latin typeface="Times New Roman" panose="02020603050405020304" pitchFamily="18" charset="0"/>
            <a:cs typeface="Times New Roman" panose="02020603050405020304" pitchFamily="18" charset="0"/>
          </a:endParaRPr>
        </a:p>
      </dgm:t>
    </dgm:pt>
    <dgm:pt modelId="{9486BD80-3627-4A31-841B-5C6B1B168649}" type="sibTrans" cxnId="{3BB3B46E-6A3D-4426-816D-37262BDA5202}">
      <dgm:prSet/>
      <dgm:spPr/>
      <dgm:t>
        <a:bodyPr/>
        <a:lstStyle/>
        <a:p>
          <a:endParaRPr lang="ru-RU">
            <a:latin typeface="Times New Roman" panose="02020603050405020304" pitchFamily="18" charset="0"/>
            <a:cs typeface="Times New Roman" panose="02020603050405020304" pitchFamily="18" charset="0"/>
          </a:endParaRPr>
        </a:p>
      </dgm:t>
    </dgm:pt>
    <dgm:pt modelId="{96820D6C-681C-44DD-81EF-E0ED21DC1D9A}">
      <dgm:prSet/>
      <dgm:spPr/>
      <dgm:t>
        <a:bodyPr/>
        <a:lstStyle/>
        <a:p>
          <a:r>
            <a:rPr lang="ru-RU" b="0" i="0" dirty="0" err="1" smtClean="0">
              <a:latin typeface="Times New Roman" panose="02020603050405020304" pitchFamily="18" charset="0"/>
              <a:cs typeface="Times New Roman" panose="02020603050405020304" pitchFamily="18" charset="0"/>
            </a:rPr>
            <a:t>қандық немесе</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гемдік</a:t>
          </a:r>
          <a:r>
            <a:rPr lang="ru-RU" b="0" i="0" dirty="0" smtClean="0">
              <a:latin typeface="Times New Roman" panose="02020603050405020304" pitchFamily="18" charset="0"/>
              <a:cs typeface="Times New Roman" panose="02020603050405020304" pitchFamily="18" charset="0"/>
            </a:rPr>
            <a:t>;</a:t>
          </a:r>
          <a:endParaRPr lang="ru-RU" b="0" i="0" dirty="0">
            <a:latin typeface="Times New Roman" panose="02020603050405020304" pitchFamily="18" charset="0"/>
            <a:cs typeface="Times New Roman" panose="02020603050405020304" pitchFamily="18" charset="0"/>
          </a:endParaRPr>
        </a:p>
      </dgm:t>
    </dgm:pt>
    <dgm:pt modelId="{D056F694-165B-41BE-AF4C-A0872107F319}" type="parTrans" cxnId="{9B39035A-8A29-4042-9952-2FD1F6ED7384}">
      <dgm:prSet/>
      <dgm:spPr/>
      <dgm:t>
        <a:bodyPr/>
        <a:lstStyle/>
        <a:p>
          <a:endParaRPr lang="ru-RU">
            <a:latin typeface="Times New Roman" panose="02020603050405020304" pitchFamily="18" charset="0"/>
            <a:cs typeface="Times New Roman" panose="02020603050405020304" pitchFamily="18" charset="0"/>
          </a:endParaRPr>
        </a:p>
      </dgm:t>
    </dgm:pt>
    <dgm:pt modelId="{416BA240-60CC-42CB-BE87-6603EBE7F840}" type="sibTrans" cxnId="{9B39035A-8A29-4042-9952-2FD1F6ED7384}">
      <dgm:prSet/>
      <dgm:spPr/>
      <dgm:t>
        <a:bodyPr/>
        <a:lstStyle/>
        <a:p>
          <a:endParaRPr lang="ru-RU">
            <a:latin typeface="Times New Roman" panose="02020603050405020304" pitchFamily="18" charset="0"/>
            <a:cs typeface="Times New Roman" panose="02020603050405020304" pitchFamily="18" charset="0"/>
          </a:endParaRPr>
        </a:p>
      </dgm:t>
    </dgm:pt>
    <dgm:pt modelId="{835ACF67-DF08-4012-A3E9-F62E0DEAEAC5}">
      <dgm:prSet/>
      <dgm:spPr/>
      <dgm:t>
        <a:bodyPr/>
        <a:lstStyle/>
        <a:p>
          <a:r>
            <a:rPr lang="ru-RU" b="0" i="0" dirty="0" err="1" smtClean="0">
              <a:latin typeface="Times New Roman" panose="02020603050405020304" pitchFamily="18" charset="0"/>
              <a:cs typeface="Times New Roman" panose="02020603050405020304" pitchFamily="18" charset="0"/>
            </a:rPr>
            <a:t>тіндік</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немесе</a:t>
          </a:r>
          <a:r>
            <a:rPr lang="ru-RU" b="0" i="0" dirty="0" smtClean="0">
              <a:latin typeface="Times New Roman" panose="02020603050405020304" pitchFamily="18" charset="0"/>
              <a:cs typeface="Times New Roman" panose="02020603050405020304" pitchFamily="18" charset="0"/>
            </a:rPr>
            <a:t> </a:t>
          </a:r>
          <a:r>
            <a:rPr lang="ru-RU" b="0" i="0" dirty="0" err="1" smtClean="0">
              <a:latin typeface="Times New Roman" panose="02020603050405020304" pitchFamily="18" charset="0"/>
              <a:cs typeface="Times New Roman" panose="02020603050405020304" pitchFamily="18" charset="0"/>
            </a:rPr>
            <a:t>гистотоксиндік</a:t>
          </a:r>
          <a:r>
            <a:rPr lang="ru-RU" b="0" i="0" dirty="0" smtClean="0">
              <a:latin typeface="Times New Roman" panose="02020603050405020304" pitchFamily="18" charset="0"/>
              <a:cs typeface="Times New Roman" panose="02020603050405020304" pitchFamily="18" charset="0"/>
            </a:rPr>
            <a:t>;</a:t>
          </a:r>
          <a:endParaRPr lang="ru-RU" b="0" i="0" dirty="0">
            <a:latin typeface="Times New Roman" panose="02020603050405020304" pitchFamily="18" charset="0"/>
            <a:cs typeface="Times New Roman" panose="02020603050405020304" pitchFamily="18" charset="0"/>
          </a:endParaRPr>
        </a:p>
      </dgm:t>
    </dgm:pt>
    <dgm:pt modelId="{9424BAE7-AB30-4194-B707-C70F3BC1DD20}" type="parTrans" cxnId="{55AB80BA-FC8D-4E1A-BDF3-F72B4B468741}">
      <dgm:prSet/>
      <dgm:spPr/>
      <dgm:t>
        <a:bodyPr/>
        <a:lstStyle/>
        <a:p>
          <a:endParaRPr lang="ru-RU">
            <a:latin typeface="Times New Roman" panose="02020603050405020304" pitchFamily="18" charset="0"/>
            <a:cs typeface="Times New Roman" panose="02020603050405020304" pitchFamily="18" charset="0"/>
          </a:endParaRPr>
        </a:p>
      </dgm:t>
    </dgm:pt>
    <dgm:pt modelId="{B67D7A32-3B2F-44C4-9162-5C4DA4764580}" type="sibTrans" cxnId="{55AB80BA-FC8D-4E1A-BDF3-F72B4B468741}">
      <dgm:prSet/>
      <dgm:spPr/>
      <dgm:t>
        <a:bodyPr/>
        <a:lstStyle/>
        <a:p>
          <a:endParaRPr lang="ru-RU">
            <a:latin typeface="Times New Roman" panose="02020603050405020304" pitchFamily="18" charset="0"/>
            <a:cs typeface="Times New Roman" panose="02020603050405020304" pitchFamily="18" charset="0"/>
          </a:endParaRPr>
        </a:p>
      </dgm:t>
    </dgm:pt>
    <dgm:pt modelId="{E39E8497-5FED-45DD-B744-26346B5EB237}">
      <dgm:prSet/>
      <dgm:spPr/>
      <dgm:t>
        <a:bodyPr/>
        <a:lstStyle/>
        <a:p>
          <a:r>
            <a:rPr lang="ru-RU" b="0" i="0" dirty="0" err="1" smtClean="0">
              <a:latin typeface="Times New Roman" panose="02020603050405020304" pitchFamily="18" charset="0"/>
              <a:cs typeface="Times New Roman" panose="02020603050405020304" pitchFamily="18" charset="0"/>
            </a:rPr>
            <a:t>жүктемелік;</a:t>
          </a:r>
          <a:endParaRPr lang="ru-RU" b="0" i="0" dirty="0">
            <a:latin typeface="Times New Roman" panose="02020603050405020304" pitchFamily="18" charset="0"/>
            <a:cs typeface="Times New Roman" panose="02020603050405020304" pitchFamily="18" charset="0"/>
          </a:endParaRPr>
        </a:p>
      </dgm:t>
    </dgm:pt>
    <dgm:pt modelId="{F85C53D8-4AD9-4490-B5FB-AE03F0651192}" type="parTrans" cxnId="{D1E22A5C-BC85-4FF7-A07D-D7F0C5C6B4A7}">
      <dgm:prSet/>
      <dgm:spPr/>
      <dgm:t>
        <a:bodyPr/>
        <a:lstStyle/>
        <a:p>
          <a:endParaRPr lang="ru-RU">
            <a:latin typeface="Times New Roman" panose="02020603050405020304" pitchFamily="18" charset="0"/>
            <a:cs typeface="Times New Roman" panose="02020603050405020304" pitchFamily="18" charset="0"/>
          </a:endParaRPr>
        </a:p>
      </dgm:t>
    </dgm:pt>
    <dgm:pt modelId="{CF79D585-EBB9-475D-9328-054E6AA54F22}" type="sibTrans" cxnId="{D1E22A5C-BC85-4FF7-A07D-D7F0C5C6B4A7}">
      <dgm:prSet/>
      <dgm:spPr/>
      <dgm:t>
        <a:bodyPr/>
        <a:lstStyle/>
        <a:p>
          <a:endParaRPr lang="ru-RU">
            <a:latin typeface="Times New Roman" panose="02020603050405020304" pitchFamily="18" charset="0"/>
            <a:cs typeface="Times New Roman" panose="02020603050405020304" pitchFamily="18" charset="0"/>
          </a:endParaRPr>
        </a:p>
      </dgm:t>
    </dgm:pt>
    <dgm:pt modelId="{7323B9EB-21E5-4158-81BD-93FD2347BB5C}">
      <dgm:prSet/>
      <dgm:spPr/>
      <dgm:t>
        <a:bodyPr/>
        <a:lstStyle/>
        <a:p>
          <a:r>
            <a:rPr lang="ru-RU" b="0" i="0" dirty="0" err="1" smtClean="0">
              <a:latin typeface="Times New Roman" panose="02020603050405020304" pitchFamily="18" charset="0"/>
              <a:cs typeface="Times New Roman" panose="02020603050405020304" pitchFamily="18" charset="0"/>
            </a:rPr>
            <a:t>субстраттық;</a:t>
          </a:r>
          <a:endParaRPr lang="ru-RU" b="0" i="0" dirty="0">
            <a:latin typeface="Times New Roman" panose="02020603050405020304" pitchFamily="18" charset="0"/>
            <a:cs typeface="Times New Roman" panose="02020603050405020304" pitchFamily="18" charset="0"/>
          </a:endParaRPr>
        </a:p>
      </dgm:t>
    </dgm:pt>
    <dgm:pt modelId="{633445E0-D032-4711-9582-8EDC5E5F426A}" type="parTrans" cxnId="{48D93710-4B8C-463A-BB2C-B0FDDF6F17E9}">
      <dgm:prSet/>
      <dgm:spPr/>
      <dgm:t>
        <a:bodyPr/>
        <a:lstStyle/>
        <a:p>
          <a:endParaRPr lang="ru-RU">
            <a:latin typeface="Times New Roman" panose="02020603050405020304" pitchFamily="18" charset="0"/>
            <a:cs typeface="Times New Roman" panose="02020603050405020304" pitchFamily="18" charset="0"/>
          </a:endParaRPr>
        </a:p>
      </dgm:t>
    </dgm:pt>
    <dgm:pt modelId="{35D2C29A-4595-49B7-B853-DA70CDFB2BF5}" type="sibTrans" cxnId="{48D93710-4B8C-463A-BB2C-B0FDDF6F17E9}">
      <dgm:prSet/>
      <dgm:spPr/>
      <dgm:t>
        <a:bodyPr/>
        <a:lstStyle/>
        <a:p>
          <a:endParaRPr lang="ru-RU">
            <a:latin typeface="Times New Roman" panose="02020603050405020304" pitchFamily="18" charset="0"/>
            <a:cs typeface="Times New Roman" panose="02020603050405020304" pitchFamily="18" charset="0"/>
          </a:endParaRPr>
        </a:p>
      </dgm:t>
    </dgm:pt>
    <dgm:pt modelId="{8EFB5415-748E-4144-B218-2060BB98110F}">
      <dgm:prSet/>
      <dgm:spPr/>
      <dgm:t>
        <a:bodyPr/>
        <a:lstStyle/>
        <a:p>
          <a:r>
            <a:rPr lang="ru-RU" b="0" i="0" dirty="0" err="1" smtClean="0">
              <a:latin typeface="Times New Roman" panose="02020603050405020304" pitchFamily="18" charset="0"/>
              <a:cs typeface="Times New Roman" panose="02020603050405020304" pitchFamily="18" charset="0"/>
            </a:rPr>
            <a:t>аралас</a:t>
          </a:r>
          <a:endParaRPr lang="ru-RU" b="0" i="0" dirty="0">
            <a:latin typeface="Times New Roman" panose="02020603050405020304" pitchFamily="18" charset="0"/>
            <a:cs typeface="Times New Roman" panose="02020603050405020304" pitchFamily="18" charset="0"/>
          </a:endParaRPr>
        </a:p>
      </dgm:t>
    </dgm:pt>
    <dgm:pt modelId="{92687104-986F-49F9-A385-B282111C6836}" type="parTrans" cxnId="{C45C6ED1-EC9A-4039-A602-95B8F6C96E98}">
      <dgm:prSet/>
      <dgm:spPr/>
      <dgm:t>
        <a:bodyPr/>
        <a:lstStyle/>
        <a:p>
          <a:endParaRPr lang="ru-RU">
            <a:latin typeface="Times New Roman" panose="02020603050405020304" pitchFamily="18" charset="0"/>
            <a:cs typeface="Times New Roman" panose="02020603050405020304" pitchFamily="18" charset="0"/>
          </a:endParaRPr>
        </a:p>
      </dgm:t>
    </dgm:pt>
    <dgm:pt modelId="{1EADB2E9-4FB5-4099-8181-D9C6CB6179BE}" type="sibTrans" cxnId="{C45C6ED1-EC9A-4039-A602-95B8F6C96E98}">
      <dgm:prSet/>
      <dgm:spPr/>
      <dgm:t>
        <a:bodyPr/>
        <a:lstStyle/>
        <a:p>
          <a:endParaRPr lang="ru-RU">
            <a:latin typeface="Times New Roman" panose="02020603050405020304" pitchFamily="18" charset="0"/>
            <a:cs typeface="Times New Roman" panose="02020603050405020304" pitchFamily="18" charset="0"/>
          </a:endParaRPr>
        </a:p>
      </dgm:t>
    </dgm:pt>
    <dgm:pt modelId="{F3790614-3910-4B47-8CF5-BBAFD64FACB2}">
      <dgm:prSet phldrT="[Текст]"/>
      <dgm:spPr/>
      <dgm:t>
        <a:bodyPr/>
        <a:lstStyle/>
        <a:p>
          <a:r>
            <a:rPr lang="ru-RU" b="0" i="0" dirty="0" err="1" smtClean="0">
              <a:latin typeface="Times New Roman" panose="02020603050405020304" pitchFamily="18" charset="0"/>
              <a:cs typeface="Times New Roman" panose="02020603050405020304" pitchFamily="18" charset="0"/>
            </a:rPr>
            <a:t>Нормобариялық</a:t>
          </a:r>
          <a:r>
            <a:rPr lang="ru-RU" b="0" i="0"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dgm:t>
    </dgm:pt>
    <dgm:pt modelId="{D4ED1C41-24EC-457A-8633-6B476DB0ADAF}" type="parTrans" cxnId="{30F54781-CFF9-427C-8EAE-8823F9D41F43}">
      <dgm:prSet/>
      <dgm:spPr/>
      <dgm:t>
        <a:bodyPr/>
        <a:lstStyle/>
        <a:p>
          <a:endParaRPr lang="ru-RU">
            <a:latin typeface="Times New Roman" panose="02020603050405020304" pitchFamily="18" charset="0"/>
            <a:cs typeface="Times New Roman" panose="02020603050405020304" pitchFamily="18" charset="0"/>
          </a:endParaRPr>
        </a:p>
      </dgm:t>
    </dgm:pt>
    <dgm:pt modelId="{91B5EFC4-8A50-45E3-BC54-BA24427262A8}" type="sibTrans" cxnId="{30F54781-CFF9-427C-8EAE-8823F9D41F43}">
      <dgm:prSet/>
      <dgm:spPr/>
      <dgm:t>
        <a:bodyPr/>
        <a:lstStyle/>
        <a:p>
          <a:endParaRPr lang="ru-RU">
            <a:latin typeface="Times New Roman" panose="02020603050405020304" pitchFamily="18" charset="0"/>
            <a:cs typeface="Times New Roman" panose="02020603050405020304" pitchFamily="18" charset="0"/>
          </a:endParaRPr>
        </a:p>
      </dgm:t>
    </dgm:pt>
    <dgm:pt modelId="{3117AA1A-A735-4ECC-8F0E-6499AD60055F}">
      <dgm:prSet phldrT="[Текст]"/>
      <dgm:spPr/>
      <dgm:t>
        <a:bodyPr/>
        <a:lstStyle/>
        <a:p>
          <a:r>
            <a:rPr lang="ru-RU" b="0" i="0" dirty="0" err="1" smtClean="0">
              <a:latin typeface="Times New Roman" panose="02020603050405020304" pitchFamily="18" charset="0"/>
              <a:cs typeface="Times New Roman" panose="02020603050405020304" pitchFamily="18" charset="0"/>
            </a:rPr>
            <a:t>Гипобариялық</a:t>
          </a:r>
          <a:r>
            <a:rPr lang="ru-RU" b="0" i="0"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dgm:t>
    </dgm:pt>
    <dgm:pt modelId="{A9D8F63A-3DC2-4115-B9A1-30BABD4FAC77}" type="parTrans" cxnId="{1A27BE91-2F9E-43FF-8583-88726A7FDA35}">
      <dgm:prSet/>
      <dgm:spPr/>
      <dgm:t>
        <a:bodyPr/>
        <a:lstStyle/>
        <a:p>
          <a:endParaRPr lang="ru-RU">
            <a:latin typeface="Times New Roman" panose="02020603050405020304" pitchFamily="18" charset="0"/>
            <a:cs typeface="Times New Roman" panose="02020603050405020304" pitchFamily="18" charset="0"/>
          </a:endParaRPr>
        </a:p>
      </dgm:t>
    </dgm:pt>
    <dgm:pt modelId="{7AAB7FD1-5B7E-4AF1-8206-4F9A08C87132}" type="sibTrans" cxnId="{1A27BE91-2F9E-43FF-8583-88726A7FDA35}">
      <dgm:prSet/>
      <dgm:spPr/>
      <dgm:t>
        <a:bodyPr/>
        <a:lstStyle/>
        <a:p>
          <a:endParaRPr lang="ru-RU">
            <a:latin typeface="Times New Roman" panose="02020603050405020304" pitchFamily="18" charset="0"/>
            <a:cs typeface="Times New Roman" panose="02020603050405020304" pitchFamily="18" charset="0"/>
          </a:endParaRPr>
        </a:p>
      </dgm:t>
    </dgm:pt>
    <dgm:pt modelId="{4EAE1355-933D-4E59-AC1F-E047C2FEE89A}" type="pres">
      <dgm:prSet presAssocID="{1125F12F-D96B-46BE-A411-F41BF34394B5}" presName="Name0" presStyleCnt="0">
        <dgm:presLayoutVars>
          <dgm:dir/>
          <dgm:animLvl val="lvl"/>
          <dgm:resizeHandles val="exact"/>
        </dgm:presLayoutVars>
      </dgm:prSet>
      <dgm:spPr/>
      <dgm:t>
        <a:bodyPr/>
        <a:lstStyle/>
        <a:p>
          <a:endParaRPr lang="ru-RU"/>
        </a:p>
      </dgm:t>
    </dgm:pt>
    <dgm:pt modelId="{8413980E-9AC4-4764-B5FB-CAC0717304B8}" type="pres">
      <dgm:prSet presAssocID="{5F8CF11A-C0E6-4F23-B536-26136BF37911}" presName="composite" presStyleCnt="0"/>
      <dgm:spPr/>
    </dgm:pt>
    <dgm:pt modelId="{8D8CEA04-1A27-418D-82E9-E289125410EB}" type="pres">
      <dgm:prSet presAssocID="{5F8CF11A-C0E6-4F23-B536-26136BF37911}" presName="parTx" presStyleLbl="alignNode1" presStyleIdx="0" presStyleCnt="2">
        <dgm:presLayoutVars>
          <dgm:chMax val="0"/>
          <dgm:chPref val="0"/>
          <dgm:bulletEnabled val="1"/>
        </dgm:presLayoutVars>
      </dgm:prSet>
      <dgm:spPr/>
      <dgm:t>
        <a:bodyPr/>
        <a:lstStyle/>
        <a:p>
          <a:endParaRPr lang="ru-RU"/>
        </a:p>
      </dgm:t>
    </dgm:pt>
    <dgm:pt modelId="{B92CDB37-FE1B-4A91-BF0A-9CB1626AD726}" type="pres">
      <dgm:prSet presAssocID="{5F8CF11A-C0E6-4F23-B536-26136BF37911}" presName="desTx" presStyleLbl="alignAccFollowNode1" presStyleIdx="0" presStyleCnt="2">
        <dgm:presLayoutVars>
          <dgm:bulletEnabled val="1"/>
        </dgm:presLayoutVars>
      </dgm:prSet>
      <dgm:spPr/>
      <dgm:t>
        <a:bodyPr/>
        <a:lstStyle/>
        <a:p>
          <a:endParaRPr lang="ru-RU"/>
        </a:p>
      </dgm:t>
    </dgm:pt>
    <dgm:pt modelId="{1B2C462B-2A7E-4011-9333-4801EA953FDD}" type="pres">
      <dgm:prSet presAssocID="{FC4BB1A8-EEA1-4A63-B2DC-B5F78AE58028}" presName="space" presStyleCnt="0"/>
      <dgm:spPr/>
    </dgm:pt>
    <dgm:pt modelId="{3A902A8C-2A57-47DA-805A-D478227BD419}" type="pres">
      <dgm:prSet presAssocID="{5985C015-0467-421C-ADAF-6747213FB82A}" presName="composite" presStyleCnt="0"/>
      <dgm:spPr/>
    </dgm:pt>
    <dgm:pt modelId="{1FBFDEDC-E55C-4AE0-B18B-4119285EB503}" type="pres">
      <dgm:prSet presAssocID="{5985C015-0467-421C-ADAF-6747213FB82A}" presName="parTx" presStyleLbl="alignNode1" presStyleIdx="1" presStyleCnt="2">
        <dgm:presLayoutVars>
          <dgm:chMax val="0"/>
          <dgm:chPref val="0"/>
          <dgm:bulletEnabled val="1"/>
        </dgm:presLayoutVars>
      </dgm:prSet>
      <dgm:spPr/>
      <dgm:t>
        <a:bodyPr/>
        <a:lstStyle/>
        <a:p>
          <a:endParaRPr lang="ru-RU"/>
        </a:p>
      </dgm:t>
    </dgm:pt>
    <dgm:pt modelId="{651AC526-2808-4DEB-BD96-10A4A4180B17}" type="pres">
      <dgm:prSet presAssocID="{5985C015-0467-421C-ADAF-6747213FB82A}" presName="desTx" presStyleLbl="alignAccFollowNode1" presStyleIdx="1" presStyleCnt="2">
        <dgm:presLayoutVars>
          <dgm:bulletEnabled val="1"/>
        </dgm:presLayoutVars>
      </dgm:prSet>
      <dgm:spPr/>
      <dgm:t>
        <a:bodyPr/>
        <a:lstStyle/>
        <a:p>
          <a:endParaRPr lang="ru-RU"/>
        </a:p>
      </dgm:t>
    </dgm:pt>
  </dgm:ptLst>
  <dgm:cxnLst>
    <dgm:cxn modelId="{55AB80BA-FC8D-4E1A-BDF3-F72B4B468741}" srcId="{5985C015-0467-421C-ADAF-6747213FB82A}" destId="{835ACF67-DF08-4012-A3E9-F62E0DEAEAC5}" srcOrd="4" destOrd="0" parTransId="{9424BAE7-AB30-4194-B707-C70F3BC1DD20}" sibTransId="{B67D7A32-3B2F-44C4-9162-5C4DA4764580}"/>
    <dgm:cxn modelId="{F1E4BE67-B8E8-47F3-8582-20C016198107}" type="presOf" srcId="{8622B660-3FF9-48EC-915D-CDAEB952A7DC}" destId="{651AC526-2808-4DEB-BD96-10A4A4180B17}" srcOrd="0" destOrd="2" presId="urn:microsoft.com/office/officeart/2005/8/layout/hList1"/>
    <dgm:cxn modelId="{9D7302EC-48AA-4998-9169-B395F7FA1853}" srcId="{1125F12F-D96B-46BE-A411-F41BF34394B5}" destId="{5F8CF11A-C0E6-4F23-B536-26136BF37911}" srcOrd="0" destOrd="0" parTransId="{5E830921-AE3E-4716-84A1-E2F2016A49E7}" sibTransId="{FC4BB1A8-EEA1-4A63-B2DC-B5F78AE58028}"/>
    <dgm:cxn modelId="{F86E3620-60D8-42D2-87EB-2FEA2E32283D}" type="presOf" srcId="{835ACF67-DF08-4012-A3E9-F62E0DEAEAC5}" destId="{651AC526-2808-4DEB-BD96-10A4A4180B17}" srcOrd="0" destOrd="4" presId="urn:microsoft.com/office/officeart/2005/8/layout/hList1"/>
    <dgm:cxn modelId="{09E32339-64DA-4EA3-946C-8C8BD12873B8}" type="presOf" srcId="{E39E8497-5FED-45DD-B744-26346B5EB237}" destId="{651AC526-2808-4DEB-BD96-10A4A4180B17}" srcOrd="0" destOrd="5" presId="urn:microsoft.com/office/officeart/2005/8/layout/hList1"/>
    <dgm:cxn modelId="{1A27BE91-2F9E-43FF-8583-88726A7FDA35}" srcId="{5F8CF11A-C0E6-4F23-B536-26136BF37911}" destId="{3117AA1A-A735-4ECC-8F0E-6499AD60055F}" srcOrd="2" destOrd="0" parTransId="{A9D8F63A-3DC2-4115-B9A1-30BABD4FAC77}" sibTransId="{7AAB7FD1-5B7E-4AF1-8206-4F9A08C87132}"/>
    <dgm:cxn modelId="{39652020-1B47-4858-B76C-7FFC7128A46A}" srcId="{5F8CF11A-C0E6-4F23-B536-26136BF37911}" destId="{FB397B7B-AB78-40D6-BD08-044BC70E253F}" srcOrd="0" destOrd="0" parTransId="{76CF4726-19C1-446D-989A-7FA6EE7993C7}" sibTransId="{05B0CA56-F92B-408C-8A68-A7B4217B6078}"/>
    <dgm:cxn modelId="{48D93710-4B8C-463A-BB2C-B0FDDF6F17E9}" srcId="{5985C015-0467-421C-ADAF-6747213FB82A}" destId="{7323B9EB-21E5-4158-81BD-93FD2347BB5C}" srcOrd="6" destOrd="0" parTransId="{633445E0-D032-4711-9582-8EDC5E5F426A}" sibTransId="{35D2C29A-4595-49B7-B853-DA70CDFB2BF5}"/>
    <dgm:cxn modelId="{3BB3B46E-6A3D-4426-816D-37262BDA5202}" srcId="{5985C015-0467-421C-ADAF-6747213FB82A}" destId="{8622B660-3FF9-48EC-915D-CDAEB952A7DC}" srcOrd="2" destOrd="0" parTransId="{AEF5E18C-B6F4-4E2E-8497-C5E16DB6E510}" sibTransId="{9486BD80-3627-4A31-841B-5C6B1B168649}"/>
    <dgm:cxn modelId="{872523EC-84A5-4F67-8719-01D603625127}" type="presOf" srcId="{5F8CF11A-C0E6-4F23-B536-26136BF37911}" destId="{8D8CEA04-1A27-418D-82E9-E289125410EB}" srcOrd="0" destOrd="0" presId="urn:microsoft.com/office/officeart/2005/8/layout/hList1"/>
    <dgm:cxn modelId="{D1E22A5C-BC85-4FF7-A07D-D7F0C5C6B4A7}" srcId="{5985C015-0467-421C-ADAF-6747213FB82A}" destId="{E39E8497-5FED-45DD-B744-26346B5EB237}" srcOrd="5" destOrd="0" parTransId="{F85C53D8-4AD9-4490-B5FB-AE03F0651192}" sibTransId="{CF79D585-EBB9-475D-9328-054E6AA54F22}"/>
    <dgm:cxn modelId="{3776A6BE-5326-4367-8F0F-9B48164B4170}" type="presOf" srcId="{8EFB5415-748E-4144-B218-2060BB98110F}" destId="{651AC526-2808-4DEB-BD96-10A4A4180B17}" srcOrd="0" destOrd="7" presId="urn:microsoft.com/office/officeart/2005/8/layout/hList1"/>
    <dgm:cxn modelId="{DAD9EE29-2A00-4A35-83FF-0B4ED43FBB68}" type="presOf" srcId="{7323B9EB-21E5-4158-81BD-93FD2347BB5C}" destId="{651AC526-2808-4DEB-BD96-10A4A4180B17}" srcOrd="0" destOrd="6" presId="urn:microsoft.com/office/officeart/2005/8/layout/hList1"/>
    <dgm:cxn modelId="{79EF9482-BC3D-41B9-A05F-B909D4ED08D5}" srcId="{1125F12F-D96B-46BE-A411-F41BF34394B5}" destId="{5985C015-0467-421C-ADAF-6747213FB82A}" srcOrd="1" destOrd="0" parTransId="{EB57A385-8F58-4D5E-99C2-CC173450F3CA}" sibTransId="{85307F70-7253-4353-A734-A7E429897032}"/>
    <dgm:cxn modelId="{9B39035A-8A29-4042-9952-2FD1F6ED7384}" srcId="{5985C015-0467-421C-ADAF-6747213FB82A}" destId="{96820D6C-681C-44DD-81EF-E0ED21DC1D9A}" srcOrd="3" destOrd="0" parTransId="{D056F694-165B-41BE-AF4C-A0872107F319}" sibTransId="{416BA240-60CC-42CB-BE87-6603EBE7F840}"/>
    <dgm:cxn modelId="{25EFD907-D53E-4435-97E0-61C1D89FEBEC}" type="presOf" srcId="{5985C015-0467-421C-ADAF-6747213FB82A}" destId="{1FBFDEDC-E55C-4AE0-B18B-4119285EB503}" srcOrd="0" destOrd="0" presId="urn:microsoft.com/office/officeart/2005/8/layout/hList1"/>
    <dgm:cxn modelId="{3C322DAB-0F9D-45E1-86A4-D1D8721A2CBA}" srcId="{5985C015-0467-421C-ADAF-6747213FB82A}" destId="{B5DE5540-C852-4CD9-9A7B-051925D80551}" srcOrd="0" destOrd="0" parTransId="{3776F857-D9A1-40FF-A59D-1D3802D0BE47}" sibTransId="{AAFC7DB5-5DB9-486F-81CE-2CDACA702E75}"/>
    <dgm:cxn modelId="{949B5EC5-5EAC-4853-A015-B7EEC8A2B454}" type="presOf" srcId="{1125F12F-D96B-46BE-A411-F41BF34394B5}" destId="{4EAE1355-933D-4E59-AC1F-E047C2FEE89A}" srcOrd="0" destOrd="0" presId="urn:microsoft.com/office/officeart/2005/8/layout/hList1"/>
    <dgm:cxn modelId="{3342D28E-BAB3-4FE8-9E23-5D3561C21071}" type="presOf" srcId="{F3790614-3910-4B47-8CF5-BBAFD64FACB2}" destId="{B92CDB37-FE1B-4A91-BF0A-9CB1626AD726}" srcOrd="0" destOrd="1" presId="urn:microsoft.com/office/officeart/2005/8/layout/hList1"/>
    <dgm:cxn modelId="{81AB0CD8-8D7F-470D-8283-29B26CD90283}" type="presOf" srcId="{FB397B7B-AB78-40D6-BD08-044BC70E253F}" destId="{B92CDB37-FE1B-4A91-BF0A-9CB1626AD726}" srcOrd="0" destOrd="0" presId="urn:microsoft.com/office/officeart/2005/8/layout/hList1"/>
    <dgm:cxn modelId="{09857629-05F4-41CA-AEE4-A5DE0A7C4BE5}" type="presOf" srcId="{B5DE5540-C852-4CD9-9A7B-051925D80551}" destId="{651AC526-2808-4DEB-BD96-10A4A4180B17}" srcOrd="0" destOrd="0" presId="urn:microsoft.com/office/officeart/2005/8/layout/hList1"/>
    <dgm:cxn modelId="{CE4DC2FF-B1CB-42AC-97F7-61C277B09456}" type="presOf" srcId="{FEE00950-06B5-406E-8265-F12321DD71EB}" destId="{651AC526-2808-4DEB-BD96-10A4A4180B17}" srcOrd="0" destOrd="1" presId="urn:microsoft.com/office/officeart/2005/8/layout/hList1"/>
    <dgm:cxn modelId="{2CC5A42D-6991-4980-968E-B8F2E12ABA65}" srcId="{5985C015-0467-421C-ADAF-6747213FB82A}" destId="{FEE00950-06B5-406E-8265-F12321DD71EB}" srcOrd="1" destOrd="0" parTransId="{B4D58AEF-9DED-4DB4-9BA9-8245C50A61DA}" sibTransId="{A875C335-4BAE-48C7-B625-90C3CAED69F8}"/>
    <dgm:cxn modelId="{30F54781-CFF9-427C-8EAE-8823F9D41F43}" srcId="{5F8CF11A-C0E6-4F23-B536-26136BF37911}" destId="{F3790614-3910-4B47-8CF5-BBAFD64FACB2}" srcOrd="1" destOrd="0" parTransId="{D4ED1C41-24EC-457A-8633-6B476DB0ADAF}" sibTransId="{91B5EFC4-8A50-45E3-BC54-BA24427262A8}"/>
    <dgm:cxn modelId="{C45C6ED1-EC9A-4039-A602-95B8F6C96E98}" srcId="{5985C015-0467-421C-ADAF-6747213FB82A}" destId="{8EFB5415-748E-4144-B218-2060BB98110F}" srcOrd="7" destOrd="0" parTransId="{92687104-986F-49F9-A385-B282111C6836}" sibTransId="{1EADB2E9-4FB5-4099-8181-D9C6CB6179BE}"/>
    <dgm:cxn modelId="{63AE6E7B-5ACE-4FF1-95E1-C698299F7D35}" type="presOf" srcId="{96820D6C-681C-44DD-81EF-E0ED21DC1D9A}" destId="{651AC526-2808-4DEB-BD96-10A4A4180B17}" srcOrd="0" destOrd="3" presId="urn:microsoft.com/office/officeart/2005/8/layout/hList1"/>
    <dgm:cxn modelId="{AF689236-40A6-452E-827F-E797D7963D58}" type="presOf" srcId="{3117AA1A-A735-4ECC-8F0E-6499AD60055F}" destId="{B92CDB37-FE1B-4A91-BF0A-9CB1626AD726}" srcOrd="0" destOrd="2" presId="urn:microsoft.com/office/officeart/2005/8/layout/hList1"/>
    <dgm:cxn modelId="{ABC88A81-D8A4-470B-989B-DC6371C6EB88}" type="presParOf" srcId="{4EAE1355-933D-4E59-AC1F-E047C2FEE89A}" destId="{8413980E-9AC4-4764-B5FB-CAC0717304B8}" srcOrd="0" destOrd="0" presId="urn:microsoft.com/office/officeart/2005/8/layout/hList1"/>
    <dgm:cxn modelId="{7724FE6D-1903-43F4-9766-0C6702999F42}" type="presParOf" srcId="{8413980E-9AC4-4764-B5FB-CAC0717304B8}" destId="{8D8CEA04-1A27-418D-82E9-E289125410EB}" srcOrd="0" destOrd="0" presId="urn:microsoft.com/office/officeart/2005/8/layout/hList1"/>
    <dgm:cxn modelId="{254B532F-7BA8-49CA-BF7B-D5A9AD23F560}" type="presParOf" srcId="{8413980E-9AC4-4764-B5FB-CAC0717304B8}" destId="{B92CDB37-FE1B-4A91-BF0A-9CB1626AD726}" srcOrd="1" destOrd="0" presId="urn:microsoft.com/office/officeart/2005/8/layout/hList1"/>
    <dgm:cxn modelId="{197983DC-5EDC-4FEA-A8BB-D23C889D29E2}" type="presParOf" srcId="{4EAE1355-933D-4E59-AC1F-E047C2FEE89A}" destId="{1B2C462B-2A7E-4011-9333-4801EA953FDD}" srcOrd="1" destOrd="0" presId="urn:microsoft.com/office/officeart/2005/8/layout/hList1"/>
    <dgm:cxn modelId="{9836FF6B-3F83-4DEF-B213-3D873D20E9CE}" type="presParOf" srcId="{4EAE1355-933D-4E59-AC1F-E047C2FEE89A}" destId="{3A902A8C-2A57-47DA-805A-D478227BD419}" srcOrd="2" destOrd="0" presId="urn:microsoft.com/office/officeart/2005/8/layout/hList1"/>
    <dgm:cxn modelId="{53AE5DBD-4CF7-4180-BB4D-ECDE0887C65F}" type="presParOf" srcId="{3A902A8C-2A57-47DA-805A-D478227BD419}" destId="{1FBFDEDC-E55C-4AE0-B18B-4119285EB503}" srcOrd="0" destOrd="0" presId="urn:microsoft.com/office/officeart/2005/8/layout/hList1"/>
    <dgm:cxn modelId="{24D8B776-2B40-451D-A841-14537AB48255}" type="presParOf" srcId="{3A902A8C-2A57-47DA-805A-D478227BD419}" destId="{651AC526-2808-4DEB-BD96-10A4A4180B17}"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8449" y="61975"/>
            <a:ext cx="8147100" cy="1305560"/>
          </a:xfrm>
          <a:prstGeom prst="rect">
            <a:avLst/>
          </a:prstGeom>
        </p:spPr>
        <p:txBody>
          <a:bodyPr wrap="square" lIns="0" tIns="0" rIns="0" bIns="0">
            <a:spAutoFit/>
          </a:bodyPr>
          <a:lstStyle>
            <a:lvl1pPr>
              <a:defRPr sz="2400" b="1" i="1">
                <a:solidFill>
                  <a:schemeClr val="tx1"/>
                </a:solidFill>
                <a:latin typeface="Arial"/>
                <a:cs typeface="Arial"/>
              </a:defRPr>
            </a:lvl1pPr>
          </a:lstStyle>
          <a:p>
            <a:endParaRPr/>
          </a:p>
        </p:txBody>
      </p:sp>
      <p:sp>
        <p:nvSpPr>
          <p:cNvPr id="3" name="Holder 3"/>
          <p:cNvSpPr>
            <a:spLocks noGrp="1"/>
          </p:cNvSpPr>
          <p:nvPr>
            <p:ph type="body" idx="1"/>
          </p:nvPr>
        </p:nvSpPr>
        <p:spPr>
          <a:xfrm>
            <a:off x="450850" y="1593850"/>
            <a:ext cx="8248650" cy="45847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11/17/2022</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9143999" cy="6857999"/>
          </a:xfrm>
          <a:prstGeom prst="rect">
            <a:avLst/>
          </a:prstGeom>
        </p:spPr>
      </p:pic>
      <p:sp>
        <p:nvSpPr>
          <p:cNvPr id="3" name="object 3"/>
          <p:cNvSpPr txBox="1"/>
          <p:nvPr/>
        </p:nvSpPr>
        <p:spPr>
          <a:xfrm>
            <a:off x="0" y="3048000"/>
            <a:ext cx="9144000" cy="1231106"/>
          </a:xfrm>
          <a:prstGeom prst="rect">
            <a:avLst/>
          </a:prstGeom>
          <a:solidFill>
            <a:srgbClr val="B9FDBC">
              <a:alpha val="79998"/>
            </a:srgbClr>
          </a:solidFill>
          <a:ln w="9144">
            <a:solidFill>
              <a:srgbClr val="000000"/>
            </a:solidFill>
          </a:ln>
        </p:spPr>
        <p:txBody>
          <a:bodyPr vert="horz" wrap="square" lIns="0" tIns="0" rIns="0" bIns="0" rtlCol="0">
            <a:spAutoFit/>
          </a:bodyPr>
          <a:lstStyle/>
          <a:p>
            <a:pPr algn="ctr">
              <a:spcAft>
                <a:spcPts val="0"/>
              </a:spcAft>
            </a:pPr>
            <a:r>
              <a:rPr lang="ru-RU" sz="4000" b="1" dirty="0" err="1" smtClean="0">
                <a:latin typeface="Times New Roman" panose="02020603050405020304" pitchFamily="18" charset="0"/>
                <a:ea typeface="Times New Roman" panose="02020603050405020304" pitchFamily="18" charset="0"/>
              </a:rPr>
              <a:t>Тыныс</a:t>
            </a:r>
            <a:r>
              <a:rPr lang="ru-RU" sz="4000" b="1" dirty="0" smtClean="0">
                <a:latin typeface="Times New Roman" panose="02020603050405020304" pitchFamily="18" charset="0"/>
                <a:ea typeface="Times New Roman" panose="02020603050405020304" pitchFamily="18" charset="0"/>
              </a:rPr>
              <a:t> </a:t>
            </a:r>
            <a:r>
              <a:rPr lang="ru-RU" sz="4000" b="1" dirty="0" err="1" smtClean="0">
                <a:latin typeface="Times New Roman" panose="02020603050405020304" pitchFamily="18" charset="0"/>
                <a:ea typeface="Times New Roman" panose="02020603050405020304" pitchFamily="18" charset="0"/>
              </a:rPr>
              <a:t>алу</a:t>
            </a:r>
            <a:r>
              <a:rPr lang="ru-RU" sz="4000" b="1" dirty="0" smtClean="0">
                <a:latin typeface="Times New Roman" panose="02020603050405020304" pitchFamily="18" charset="0"/>
                <a:ea typeface="Times New Roman" panose="02020603050405020304" pitchFamily="18" charset="0"/>
              </a:rPr>
              <a:t> </a:t>
            </a:r>
            <a:r>
              <a:rPr lang="ru-RU" sz="4000" b="1" dirty="0" err="1" smtClean="0">
                <a:latin typeface="Times New Roman" panose="02020603050405020304" pitchFamily="18" charset="0"/>
                <a:ea typeface="Times New Roman" panose="02020603050405020304" pitchFamily="18" charset="0"/>
              </a:rPr>
              <a:t>жүйесінің бейімделу</a:t>
            </a:r>
            <a:r>
              <a:rPr lang="ru-RU" sz="4000" b="1" dirty="0" smtClean="0">
                <a:latin typeface="Times New Roman" panose="02020603050405020304" pitchFamily="18" charset="0"/>
                <a:ea typeface="Times New Roman" panose="02020603050405020304" pitchFamily="18" charset="0"/>
              </a:rPr>
              <a:t> </a:t>
            </a:r>
            <a:r>
              <a:rPr lang="ru-RU" sz="4000" b="1" dirty="0" err="1" smtClean="0">
                <a:latin typeface="Times New Roman" panose="02020603050405020304" pitchFamily="18" charset="0"/>
                <a:ea typeface="Times New Roman" panose="02020603050405020304" pitchFamily="18" charset="0"/>
              </a:rPr>
              <a:t>механизмі</a:t>
            </a:r>
            <a:r>
              <a:rPr lang="ru-RU" sz="4000" b="1" dirty="0" smtClean="0">
                <a:latin typeface="Times New Roman" panose="02020603050405020304" pitchFamily="18" charset="0"/>
                <a:ea typeface="Times New Roman" panose="02020603050405020304" pitchFamily="18" charset="0"/>
              </a:rPr>
              <a:t>. Гипоксия</a:t>
            </a:r>
            <a:endParaRPr lang="ru-RU" sz="5400" dirty="0">
              <a:latin typeface="Times New Roman" panose="02020603050405020304" pitchFamily="18" charset="0"/>
              <a:ea typeface="Times New Roman" panose="02020603050405020304" pitchFamily="18" charset="0"/>
            </a:endParaRPr>
          </a:p>
        </p:txBody>
      </p:sp>
      <p:sp>
        <p:nvSpPr>
          <p:cNvPr id="32769" name="Rectangle 1"/>
          <p:cNvSpPr>
            <a:spLocks noChangeArrowheads="1"/>
          </p:cNvSpPr>
          <p:nvPr/>
        </p:nvSpPr>
        <p:spPr bwMode="auto">
          <a:xfrm>
            <a:off x="1447800" y="381000"/>
            <a:ext cx="6172200"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Әл-Фараби атындағы Қазақ ұлттық университеті</a:t>
            </a:r>
            <a:endParaRPr kumimoji="0" lang="kk-KZ"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Прямоугольник 4"/>
          <p:cNvSpPr/>
          <p:nvPr/>
        </p:nvSpPr>
        <p:spPr>
          <a:xfrm>
            <a:off x="2667000" y="1981200"/>
            <a:ext cx="3320333" cy="584775"/>
          </a:xfrm>
          <a:prstGeom prst="rect">
            <a:avLst/>
          </a:prstGeom>
        </p:spPr>
        <p:txBody>
          <a:bodyPr wrap="none">
            <a:spAutoFit/>
          </a:bodyPr>
          <a:lstStyle/>
          <a:p>
            <a:pPr algn="ctr"/>
            <a:r>
              <a:rPr lang="ru-RU" sz="3200" b="1" dirty="0" err="1" smtClean="0">
                <a:latin typeface="Times New Roman" pitchFamily="18" charset="0"/>
                <a:cs typeface="Times New Roman" pitchFamily="18" charset="0"/>
              </a:rPr>
              <a:t>Дәріс тақырыбы</a:t>
            </a:r>
            <a:endParaRPr lang="ru-RU" sz="3200" b="1" dirty="0">
              <a:latin typeface="Times New Roman" pitchFamily="18" charset="0"/>
              <a:cs typeface="Times New Roman" pitchFamily="18" charset="0"/>
            </a:endParaRPr>
          </a:p>
        </p:txBody>
      </p:sp>
      <p:sp>
        <p:nvSpPr>
          <p:cNvPr id="6" name="Прямоугольник 5"/>
          <p:cNvSpPr/>
          <p:nvPr/>
        </p:nvSpPr>
        <p:spPr>
          <a:xfrm>
            <a:off x="3733800" y="6096000"/>
            <a:ext cx="2094997" cy="461665"/>
          </a:xfrm>
          <a:prstGeom prst="rect">
            <a:avLst/>
          </a:prstGeom>
        </p:spPr>
        <p:txBody>
          <a:bodyPr wrap="none">
            <a:spAutoFit/>
          </a:bodyPr>
          <a:lstStyle/>
          <a:p>
            <a:pPr algn="ctr"/>
            <a:r>
              <a:rPr lang="ru-RU" sz="2400" b="1" dirty="0" err="1" smtClean="0">
                <a:latin typeface="Times New Roman" pitchFamily="18" charset="0"/>
                <a:cs typeface="Times New Roman" pitchFamily="18" charset="0"/>
              </a:rPr>
              <a:t>Алматы</a:t>
            </a:r>
            <a:r>
              <a:rPr lang="ru-RU" sz="2400" b="1" dirty="0" smtClean="0">
                <a:latin typeface="Times New Roman" pitchFamily="18" charset="0"/>
                <a:cs typeface="Times New Roman" pitchFamily="18" charset="0"/>
              </a:rPr>
              <a:t>, 2022</a:t>
            </a:r>
            <a:endParaRPr lang="ru-RU" sz="2400" b="1" dirty="0">
              <a:latin typeface="Times New Roman" pitchFamily="18" charset="0"/>
              <a:cs typeface="Times New Roman" pitchFamily="18" charset="0"/>
            </a:endParaRPr>
          </a:p>
        </p:txBody>
      </p:sp>
      <p:pic>
        <p:nvPicPr>
          <p:cNvPr id="7" name="Picture 2" descr="Файл:Logotip KazNU.gif — Википедия"/>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1435734" cy="1447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Рисунок 7"/>
          <p:cNvPicPr>
            <a:picLocks noChangeAspect="1"/>
          </p:cNvPicPr>
          <p:nvPr/>
        </p:nvPicPr>
        <p:blipFill>
          <a:blip r:embed="rId4" cstate="print"/>
          <a:stretch>
            <a:fillRect/>
          </a:stretch>
        </p:blipFill>
        <p:spPr>
          <a:xfrm>
            <a:off x="7467600" y="-152400"/>
            <a:ext cx="1981199" cy="1905000"/>
          </a:xfrm>
          <a:prstGeom prst="rect">
            <a:avLst/>
          </a:prstGeom>
        </p:spPr>
      </p:pic>
      <p:sp>
        <p:nvSpPr>
          <p:cNvPr id="9" name="Прямоугольник 8"/>
          <p:cNvSpPr/>
          <p:nvPr/>
        </p:nvSpPr>
        <p:spPr>
          <a:xfrm>
            <a:off x="1447800" y="762000"/>
            <a:ext cx="6172200" cy="646331"/>
          </a:xfrm>
          <a:prstGeom prst="rect">
            <a:avLst/>
          </a:prstGeom>
          <a:solidFill>
            <a:srgbClr val="FFFF00"/>
          </a:solidFill>
        </p:spPr>
        <p:txBody>
          <a:bodyPr wrap="square">
            <a:spAutoFit/>
          </a:bodyPr>
          <a:lstStyle/>
          <a:p>
            <a:pPr algn="ctr"/>
            <a:r>
              <a:rPr lang="kk-KZ" dirty="0">
                <a:latin typeface="Times New Roman" panose="02020603050405020304" pitchFamily="18" charset="0"/>
                <a:cs typeface="Times New Roman" panose="02020603050405020304" pitchFamily="18" charset="0"/>
              </a:rPr>
              <a:t>Факультет: Биология және биотехналогия</a:t>
            </a:r>
          </a:p>
          <a:p>
            <a:pPr algn="ctr"/>
            <a:r>
              <a:rPr lang="kk-KZ" dirty="0">
                <a:latin typeface="Times New Roman" panose="02020603050405020304" pitchFamily="18" charset="0"/>
                <a:cs typeface="Times New Roman" panose="02020603050405020304" pitchFamily="18" charset="0"/>
              </a:rPr>
              <a:t>Кафедра: Биофизика, биомедицина және нейроғылымдар</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33400"/>
            <a:ext cx="7772400" cy="1219200"/>
          </a:xfrm>
          <a:solidFill>
            <a:srgbClr val="92D050"/>
          </a:solidFill>
          <a:ln>
            <a:solidFill>
              <a:srgbClr val="FFFF00"/>
            </a:solidFill>
          </a:ln>
        </p:spPr>
        <p:txBody>
          <a:bodyPr>
            <a:noAutofit/>
          </a:bodyPr>
          <a:lstStyle/>
          <a:p>
            <a:pPr algn="ctr"/>
            <a:r>
              <a:rPr lang="ru-RU" sz="3200" dirty="0" err="1">
                <a:latin typeface="Times New Roman" panose="02020603050405020304" pitchFamily="18" charset="0"/>
                <a:cs typeface="Times New Roman" panose="02020603050405020304" pitchFamily="18" charset="0"/>
              </a:rPr>
              <a:t>Аталған </a:t>
            </a:r>
            <a:r>
              <a:rPr lang="ru-RU" sz="3200" dirty="0">
                <a:latin typeface="Times New Roman" panose="02020603050405020304" pitchFamily="18" charset="0"/>
                <a:cs typeface="Times New Roman" panose="02020603050405020304" pitchFamily="18" charset="0"/>
              </a:rPr>
              <a:t>процесс </a:t>
            </a:r>
            <a:r>
              <a:rPr lang="ru-RU" sz="3200" dirty="0" err="1" smtClean="0">
                <a:latin typeface="Times New Roman" panose="02020603050405020304" pitchFamily="18" charset="0"/>
                <a:cs typeface="Times New Roman" panose="02020603050405020304" pitchFamily="18" charset="0"/>
              </a:rPr>
              <a:t>мына</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тәртіпте орындалады</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609600" y="2057400"/>
            <a:ext cx="8229600" cy="3886200"/>
          </a:xfrm>
          <a:prstGeom prst="rect">
            <a:avLst/>
          </a:prstGeom>
        </p:spPr>
        <p:txBody>
          <a:bodyPr wrap="square" lIns="0" tIns="0" rIns="0" bIns="0">
            <a:normAutofit/>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Сыртқы тыныс</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алу</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 </a:t>
            </a: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ауадағы газдарды</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атмосферадан</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өкпеге әкеліп, өкпеден қайтадан атмосфераға шығарып тұру;</a:t>
            </a:r>
            <a:endPar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Өкпе көпіршіктеріндегі (альвеолалардағы</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газдар</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мен </a:t>
            </a: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қан құрамындағы газдардың алмасуы</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Газдардың өкпеден ұлпаға, ұлпадан өкпеге қан ағынымен тасымалдануы</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Ұлпа </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мен </a:t>
            </a: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қан арасындағы </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газ </a:t>
            </a: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алмасуы</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Ішкі</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тыныс</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алу</a:t>
            </a:r>
            <a:r>
              <a:rPr kumimoji="0" lang="ru-RU" sz="24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 клетка </a:t>
            </a:r>
            <a:r>
              <a:rPr kumimoji="0" lang="ru-RU" sz="2400" b="0" i="0" u="none" strike="noStrike" kern="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құрамындағы органикалық заттардың тотығуы</a:t>
            </a:r>
            <a:r>
              <a:rPr kumimoji="0" lang="ru-RU" sz="1800" b="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ru-RU"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 xmlns:p14="http://schemas.microsoft.com/office/powerpoint/2010/main" val="247766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4294967295"/>
          </p:nvPr>
        </p:nvSpPr>
        <p:spPr>
          <a:xfrm>
            <a:off x="513924" y="269780"/>
            <a:ext cx="8188657" cy="2487068"/>
          </a:xfrm>
          <a:prstGeom prst="rect">
            <a:avLst/>
          </a:prstGeom>
        </p:spPr>
        <p:txBody>
          <a:bodyPr>
            <a:noAutofit/>
          </a:bodyPr>
          <a:lstStyle/>
          <a:p>
            <a:pPr marL="0" indent="0" algn="just">
              <a:buNone/>
            </a:pP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қандағы</a:t>
            </a:r>
            <a:r>
              <a:rPr lang="ru-RU" sz="2000" dirty="0" smtClean="0">
                <a:latin typeface="Times New Roman" panose="02020603050405020304" pitchFamily="18" charset="0"/>
                <a:cs typeface="Times New Roman" panose="02020603050405020304" pitchFamily="18" charset="0"/>
              </a:rPr>
              <a:t> О2 </a:t>
            </a:r>
            <a:r>
              <a:rPr lang="ru-RU" sz="2000" dirty="0" err="1" smtClean="0">
                <a:latin typeface="Times New Roman" panose="02020603050405020304" pitchFamily="18" charset="0"/>
                <a:cs typeface="Times New Roman" panose="02020603050405020304" pitchFamily="18" charset="0"/>
              </a:rPr>
              <a:t>және</a:t>
            </a:r>
            <a:r>
              <a:rPr lang="ru-RU" sz="2000" dirty="0" smtClean="0">
                <a:latin typeface="Times New Roman" panose="02020603050405020304" pitchFamily="18" charset="0"/>
                <a:cs typeface="Times New Roman" panose="02020603050405020304" pitchFamily="18" charset="0"/>
              </a:rPr>
              <a:t> СО2 </a:t>
            </a:r>
            <a:r>
              <a:rPr lang="ru-RU" sz="2000" dirty="0" err="1" smtClean="0">
                <a:latin typeface="Times New Roman" panose="02020603050405020304" pitchFamily="18" charset="0"/>
                <a:cs typeface="Times New Roman" panose="02020603050405020304" pitchFamily="18" charset="0"/>
              </a:rPr>
              <a:t>кернеуін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реттейді</a:t>
            </a:r>
            <a:r>
              <a:rPr lang="ru-RU" sz="2000" dirty="0" smtClean="0">
                <a:latin typeface="Times New Roman" panose="02020603050405020304" pitchFamily="18" charset="0"/>
                <a:cs typeface="Times New Roman" panose="02020603050405020304" pitchFamily="18" charset="0"/>
              </a:rPr>
              <a:t> – </a:t>
            </a:r>
            <a:r>
              <a:rPr lang="ru-RU" sz="2000" dirty="0" err="1" smtClean="0">
                <a:latin typeface="Times New Roman" panose="02020603050405020304" pitchFamily="18" charset="0"/>
                <a:cs typeface="Times New Roman" panose="02020603050405020304" pitchFamily="18" charset="0"/>
              </a:rPr>
              <a:t>олардың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құрамы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қол</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жетімді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оттегі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мөлшерінің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ауытқуына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және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оған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деген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қажеттілікке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қарамастан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салыстырмалы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түрде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тұрақты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болып</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қалады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жиілігі</a:t>
            </a:r>
            <a:r>
              <a:rPr lang="ru-RU" sz="2000" dirty="0" smtClean="0">
                <a:latin typeface="Times New Roman" panose="02020603050405020304" pitchFamily="18" charset="0"/>
                <a:cs typeface="Times New Roman" panose="02020603050405020304" pitchFamily="18" charset="0"/>
              </a:rPr>
              <a:t> мен </a:t>
            </a:r>
            <a:r>
              <a:rPr lang="ru-RU" sz="2000" dirty="0" err="1" smtClean="0">
                <a:latin typeface="Times New Roman" panose="02020603050405020304" pitchFamily="18" charset="0"/>
                <a:cs typeface="Times New Roman" panose="02020603050405020304" pitchFamily="18" charset="0"/>
              </a:rPr>
              <a:t>тереңдігі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нейрондары</a:t>
            </a:r>
            <a:r>
              <a:rPr lang="ru-RU" sz="2000" dirty="0" smtClean="0">
                <a:latin typeface="Times New Roman" panose="02020603050405020304" pitchFamily="18" charset="0"/>
                <a:cs typeface="Times New Roman" panose="02020603050405020304" pitchFamily="18" charset="0"/>
              </a:rPr>
              <a:t> ОЖЖ-</a:t>
            </a:r>
            <a:r>
              <a:rPr lang="ru-RU" sz="2000" dirty="0" err="1" smtClean="0">
                <a:latin typeface="Times New Roman" panose="02020603050405020304" pitchFamily="18" charset="0"/>
                <a:cs typeface="Times New Roman" panose="02020603050405020304" pitchFamily="18" charset="0"/>
              </a:rPr>
              <a:t>нің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әртүрлі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бөліктерінде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орналасқан</a:t>
            </a:r>
            <a:r>
              <a:rPr lang="ru-RU" sz="2000"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тыныс</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алу</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орталығымен</a:t>
            </a:r>
            <a:r>
              <a:rPr lang="ru-RU" sz="2000" b="1"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реттеледі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бастысы</a:t>
            </a:r>
            <a:r>
              <a:rPr lang="ru-RU" sz="2000" dirty="0" smtClean="0">
                <a:latin typeface="Times New Roman" panose="02020603050405020304" pitchFamily="18" charset="0"/>
                <a:cs typeface="Times New Roman" panose="02020603050405020304" pitchFamily="18" charset="0"/>
              </a:rPr>
              <a:t> – </a:t>
            </a:r>
            <a:r>
              <a:rPr lang="ru-RU" sz="2000" dirty="0" err="1" smtClean="0">
                <a:latin typeface="Times New Roman" panose="02020603050405020304" pitchFamily="18" charset="0"/>
                <a:cs typeface="Times New Roman" panose="02020603050405020304" pitchFamily="18" charset="0"/>
              </a:rPr>
              <a:t>сопақша</a:t>
            </a:r>
            <a:r>
              <a:rPr lang="ru-RU" sz="2000" dirty="0" smtClean="0">
                <a:latin typeface="Times New Roman" panose="02020603050405020304" pitchFamily="18" charset="0"/>
                <a:cs typeface="Times New Roman" panose="02020603050405020304" pitchFamily="18" charset="0"/>
              </a:rPr>
              <a:t> ми </a:t>
            </a:r>
            <a:r>
              <a:rPr lang="ru-RU" sz="2000" dirty="0" err="1" smtClean="0">
                <a:latin typeface="Times New Roman" panose="02020603050405020304" pitchFamily="18" charset="0"/>
                <a:cs typeface="Times New Roman" panose="02020603050405020304" pitchFamily="18" charset="0"/>
              </a:rPr>
              <a:t>және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көпір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Тиісті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нервтердегі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орталығы</a:t>
            </a:r>
            <a:r>
              <a:rPr lang="ru-RU" sz="2000" dirty="0" smtClean="0">
                <a:latin typeface="Times New Roman" panose="02020603050405020304" pitchFamily="18" charset="0"/>
                <a:cs typeface="Times New Roman" panose="02020603050405020304" pitchFamily="18" charset="0"/>
              </a:rPr>
              <a:t> диафрагма мен </a:t>
            </a:r>
            <a:r>
              <a:rPr lang="ru-RU" sz="2000" dirty="0" err="1" smtClean="0">
                <a:latin typeface="Times New Roman" panose="02020603050405020304" pitchFamily="18" charset="0"/>
                <a:cs typeface="Times New Roman" panose="02020603050405020304" pitchFamily="18" charset="0"/>
              </a:rPr>
              <a:t>қабырға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аралық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бұлшықеттерге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қозғалысын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тудыратын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импульстарды</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жібереді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негізінде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еріксіз</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бірақ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кейбір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шектерде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мидың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жоғары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орталықтарында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өзгеруі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мүмкін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бұл</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орталығының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негізгі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бөлімдеріне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ерікті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әсер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ету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мүмкіндігін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көрсетеді</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3074" name="Picture 2" descr="https://s0.slide-share.ru/s_slide/6ba815652a73a84ab627102577482e29/f23fff18-4886-460e-9605-5c4d95837b0e.jpe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4865" t="19072" r="5432" b="12736"/>
          <a:stretch/>
        </p:blipFill>
        <p:spPr bwMode="auto">
          <a:xfrm>
            <a:off x="990600" y="3581400"/>
            <a:ext cx="7010400" cy="286602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Прямоугольник 5"/>
          <p:cNvSpPr/>
          <p:nvPr/>
        </p:nvSpPr>
        <p:spPr>
          <a:xfrm>
            <a:off x="3124200" y="5715000"/>
            <a:ext cx="1607024"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b="1" dirty="0" err="1">
                <a:latin typeface="Times New Roman" panose="02020603050405020304" pitchFamily="18" charset="0"/>
                <a:cs typeface="Times New Roman" panose="02020603050405020304" pitchFamily="18" charset="0"/>
              </a:rPr>
              <a:t>Т</a:t>
            </a:r>
            <a:r>
              <a:rPr lang="ru-RU" sz="2000" b="1" dirty="0" err="1" smtClean="0">
                <a:latin typeface="Times New Roman" panose="02020603050405020304" pitchFamily="18" charset="0"/>
                <a:cs typeface="Times New Roman" panose="02020603050405020304" pitchFamily="18" charset="0"/>
              </a:rPr>
              <a:t>ыныс</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алу</a:t>
            </a:r>
            <a:r>
              <a:rPr lang="ru-RU" sz="2000" b="1" dirty="0" smtClean="0">
                <a:latin typeface="Times New Roman" panose="02020603050405020304" pitchFamily="18" charset="0"/>
                <a:cs typeface="Times New Roman" panose="02020603050405020304" pitchFamily="18" charset="0"/>
              </a:rPr>
              <a:t> </a:t>
            </a:r>
          </a:p>
          <a:p>
            <a:pPr algn="ctr"/>
            <a:r>
              <a:rPr lang="ru-RU" sz="2000" b="1" dirty="0" err="1" smtClean="0">
                <a:latin typeface="Times New Roman" panose="02020603050405020304" pitchFamily="18" charset="0"/>
                <a:cs typeface="Times New Roman" panose="02020603050405020304" pitchFamily="18" charset="0"/>
              </a:rPr>
              <a:t>орталығы</a:t>
            </a:r>
            <a:r>
              <a:rPr lang="ru-RU" sz="2000" b="1" dirty="0" smtClean="0">
                <a:latin typeface="Times New Roman" panose="02020603050405020304" pitchFamily="18" charset="0"/>
                <a:cs typeface="Times New Roman" panose="02020603050405020304" pitchFamily="18" charset="0"/>
              </a:rPr>
              <a:t> </a:t>
            </a:r>
            <a:endParaRPr lang="ru-RU" sz="2000" dirty="0"/>
          </a:p>
        </p:txBody>
      </p:sp>
      <p:sp>
        <p:nvSpPr>
          <p:cNvPr id="7" name="Прямоугольник 6"/>
          <p:cNvSpPr/>
          <p:nvPr/>
        </p:nvSpPr>
        <p:spPr>
          <a:xfrm>
            <a:off x="990600" y="4114800"/>
            <a:ext cx="2237151"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ru-RU" sz="2000" b="1" dirty="0" err="1">
                <a:latin typeface="Times New Roman" panose="02020603050405020304" pitchFamily="18" charset="0"/>
                <a:cs typeface="Times New Roman" panose="02020603050405020304" pitchFamily="18" charset="0"/>
              </a:rPr>
              <a:t>Қ</a:t>
            </a:r>
            <a:r>
              <a:rPr lang="ru-RU" sz="2000" b="1" dirty="0" err="1" smtClean="0">
                <a:latin typeface="Times New Roman" panose="02020603050405020304" pitchFamily="18" charset="0"/>
                <a:cs typeface="Times New Roman" panose="02020603050405020304" pitchFamily="18" charset="0"/>
              </a:rPr>
              <a:t>абырға</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аралық</a:t>
            </a:r>
            <a:r>
              <a:rPr lang="ru-RU" sz="2000" b="1" dirty="0" smtClean="0">
                <a:latin typeface="Times New Roman" panose="02020603050405020304" pitchFamily="18" charset="0"/>
                <a:cs typeface="Times New Roman" panose="02020603050405020304" pitchFamily="18" charset="0"/>
              </a:rPr>
              <a:t> </a:t>
            </a:r>
          </a:p>
          <a:p>
            <a:pPr algn="ctr"/>
            <a:r>
              <a:rPr lang="ru-RU" sz="2000" b="1" dirty="0" err="1" smtClean="0">
                <a:latin typeface="Times New Roman" panose="02020603050405020304" pitchFamily="18" charset="0"/>
                <a:cs typeface="Times New Roman" panose="02020603050405020304" pitchFamily="18" charset="0"/>
              </a:rPr>
              <a:t>бұлшықеттер</a:t>
            </a:r>
            <a:r>
              <a:rPr lang="ru-RU" sz="2000" b="1" dirty="0" smtClean="0">
                <a:latin typeface="Times New Roman" panose="02020603050405020304" pitchFamily="18" charset="0"/>
                <a:cs typeface="Times New Roman" panose="02020603050405020304" pitchFamily="18" charset="0"/>
              </a:rPr>
              <a:t> </a:t>
            </a:r>
            <a:endParaRPr lang="ru-RU" sz="2000" b="1" dirty="0"/>
          </a:p>
        </p:txBody>
      </p:sp>
      <p:sp>
        <p:nvSpPr>
          <p:cNvPr id="9" name="Прямоугольник 8"/>
          <p:cNvSpPr/>
          <p:nvPr/>
        </p:nvSpPr>
        <p:spPr>
          <a:xfrm>
            <a:off x="6248400" y="4038600"/>
            <a:ext cx="16764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b="1" dirty="0" err="1" smtClean="0">
                <a:latin typeface="Times New Roman" panose="02020603050405020304" pitchFamily="18" charset="0"/>
                <a:cs typeface="Times New Roman" panose="02020603050405020304" pitchFamily="18" charset="0"/>
              </a:rPr>
              <a:t>Аортадағы</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рецепторлар</a:t>
            </a:r>
            <a:r>
              <a:rPr lang="ru-RU" sz="2000" b="1" dirty="0" smtClean="0">
                <a:latin typeface="Times New Roman" panose="02020603050405020304" pitchFamily="18" charset="0"/>
                <a:cs typeface="Times New Roman" panose="02020603050405020304" pitchFamily="18" charset="0"/>
              </a:rPr>
              <a:t> </a:t>
            </a:r>
            <a:endParaRPr lang="ru-RU" sz="2000" dirty="0"/>
          </a:p>
        </p:txBody>
      </p:sp>
    </p:spTree>
    <p:extLst>
      <p:ext uri="{BB962C8B-B14F-4D97-AF65-F5344CB8AC3E}">
        <p14:creationId xmlns="" xmlns:p14="http://schemas.microsoft.com/office/powerpoint/2010/main" val="98488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f2.ppt-online.org/files2/slide/3/3hnDRePv18c5BosazJwyiWlG9LE60xuTYXQNACtrU/slide-17.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9674" t="6165" r="18060" b="4540"/>
          <a:stretch/>
        </p:blipFill>
        <p:spPr bwMode="auto">
          <a:xfrm>
            <a:off x="5105400" y="685800"/>
            <a:ext cx="3724315" cy="5334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04800" y="381000"/>
            <a:ext cx="4606119" cy="6247864"/>
          </a:xfrm>
          <a:prstGeom prst="rect">
            <a:avLst/>
          </a:prstGeom>
          <a:noFill/>
        </p:spPr>
        <p:txBody>
          <a:bodyPr wrap="square" rtlCol="0">
            <a:spAutoFit/>
          </a:bodyPr>
          <a:lstStyle/>
          <a:p>
            <a:pPr algn="just"/>
            <a:r>
              <a:rPr lang="kk-KZ" sz="2000" dirty="0" smtClean="0">
                <a:latin typeface="Times New Roman" panose="02020603050405020304" pitchFamily="18" charset="0"/>
                <a:cs typeface="Times New Roman" panose="02020603050405020304" pitchFamily="18" charset="0"/>
              </a:rPr>
              <a:t>	Тыныс алу орталығына хеморецепторлардан эфференттік сигналдар арқылы келген импульске тез жауап береді.СО2 мен О2 аздаған өзгерісіне сондай тез жылдам жауап береді. Ол рецепторлар аорта доғасында және каротоид синусында (ұйқы артериясының екі тармаққа таралғкан жерінде) тағы да өкпе альвеолдарында және бас миының құрылымдарында болады.</a:t>
            </a:r>
          </a:p>
          <a:p>
            <a:pPr algn="just"/>
            <a:r>
              <a:rPr lang="kk-KZ" sz="2000" dirty="0" smtClean="0">
                <a:latin typeface="Times New Roman" panose="02020603050405020304" pitchFamily="18" charset="0"/>
                <a:cs typeface="Times New Roman" panose="02020603050405020304" pitchFamily="18" charset="0"/>
              </a:rPr>
              <a:t>	Тыныс алу орталығын реттеуші импульстер ОЖЖ хеморецепторлардан, баррорецепторлардан, өкпенің механорецоптарларынан тыныс алу жолдарымен де келеді.</a:t>
            </a:r>
          </a:p>
          <a:p>
            <a:pPr algn="just"/>
            <a:r>
              <a:rPr lang="kk-KZ" sz="2000" dirty="0" smtClean="0">
                <a:latin typeface="Times New Roman" panose="02020603050405020304" pitchFamily="18" charset="0"/>
                <a:cs typeface="Times New Roman" panose="02020603050405020304" pitchFamily="18" charset="0"/>
              </a:rPr>
              <a:t>	Осындай күрделі импульс кешендері тыныс алудың тепе- теңдігін, оның арғы жағында бүкіл ағзаның гомеостазын сақтауға жұмыс істейді.</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0100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04800" y="324370"/>
            <a:ext cx="8138899" cy="2487068"/>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ru-RU" sz="2400"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Тыныс</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алу</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бейімделуі</a:t>
            </a:r>
            <a:r>
              <a:rPr lang="ru-RU" sz="2000" b="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бұл</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жүйесі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физикалық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белсенділік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талаптарына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жауап</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ретінде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болатын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ерекше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өзгерістер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Қарқынды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физикалық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белсенділік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мысалы</a:t>
            </a:r>
            <a:r>
              <a:rPr lang="ru-RU" sz="2000" dirty="0" smtClean="0">
                <a:latin typeface="Times New Roman" panose="02020603050405020304" pitchFamily="18" charset="0"/>
                <a:cs typeface="Times New Roman" panose="02020603050405020304" pitchFamily="18" charset="0"/>
              </a:rPr>
              <a:t>, фитнес </a:t>
            </a:r>
            <a:r>
              <a:rPr lang="ru-RU" sz="2000" dirty="0" err="1" smtClean="0">
                <a:latin typeface="Times New Roman" panose="02020603050405020304" pitchFamily="18" charset="0"/>
                <a:cs typeface="Times New Roman" panose="02020603050405020304" pitchFamily="18" charset="0"/>
              </a:rPr>
              <a:t>жаттығуларымен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байланысты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жүйесіне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жоғары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талаптар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қояды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Уақыт</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өте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келе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бұл</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алудың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өзгеруіне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әкеледі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өйткені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жүйе</a:t>
            </a:r>
            <a:r>
              <a:rPr lang="ru-RU" sz="2000" dirty="0" smtClean="0">
                <a:latin typeface="Times New Roman" panose="02020603050405020304" pitchFamily="18" charset="0"/>
                <a:cs typeface="Times New Roman" panose="02020603050405020304" pitchFamily="18" charset="0"/>
              </a:rPr>
              <a:t> осы </a:t>
            </a:r>
            <a:r>
              <a:rPr lang="ru-RU" sz="2000" dirty="0" err="1" smtClean="0">
                <a:latin typeface="Times New Roman" panose="02020603050405020304" pitchFamily="18" charset="0"/>
                <a:cs typeface="Times New Roman" panose="02020603050405020304" pitchFamily="18" charset="0"/>
              </a:rPr>
              <a:t>талаптарға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бейімделеді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Бұл</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өзгерістер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сайып</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келгенде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метаболизмнің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жоғарылауымен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бірге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жүретін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оттегі</a:t>
            </a:r>
            <a:r>
              <a:rPr lang="ru-RU" sz="2000" dirty="0" smtClean="0">
                <a:latin typeface="Times New Roman" panose="02020603050405020304" pitchFamily="18" charset="0"/>
                <a:cs typeface="Times New Roman" panose="02020603050405020304" pitchFamily="18" charset="0"/>
              </a:rPr>
              <a:t> мен </a:t>
            </a:r>
            <a:r>
              <a:rPr lang="ru-RU" sz="2000" dirty="0" err="1" smtClean="0">
                <a:latin typeface="Times New Roman" panose="02020603050405020304" pitchFamily="18" charset="0"/>
                <a:cs typeface="Times New Roman" panose="02020603050405020304" pitchFamily="18" charset="0"/>
              </a:rPr>
              <a:t>көмірқышқыл</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газының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алмасуының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жоғарылауына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әкеледі</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04800" y="3687901"/>
            <a:ext cx="3721574"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kk-KZ" dirty="0" smtClean="0">
                <a:latin typeface="Times New Roman" panose="02020603050405020304" pitchFamily="18" charset="0"/>
                <a:cs typeface="Times New Roman" panose="02020603050405020304" pitchFamily="18" charset="0"/>
              </a:rPr>
              <a:t>Бұлшық </a:t>
            </a:r>
            <a:r>
              <a:rPr lang="kk-KZ" dirty="0" smtClean="0">
                <a:latin typeface="Times New Roman" panose="02020603050405020304" pitchFamily="18" charset="0"/>
                <a:cs typeface="Times New Roman" panose="02020603050405020304" pitchFamily="18" charset="0"/>
              </a:rPr>
              <a:t>еттердің жиырылу қарқыны жоғарылған сайын, өкпенің желдетуі мен қанның минуттық көлемі жоғарылап, ұлпада жиналған сүт қышқылы қанға өтеді. Сонымен, сүт қышқылы СО2 натрий және калий иондарымен байланысты бұзып қандағы СО2 концентрациясының көбеюі тыныс алу орталығын қоздырады</a:t>
            </a:r>
            <a:endParaRPr lang="ru-RU" dirty="0">
              <a:latin typeface="Times New Roman" panose="02020603050405020304" pitchFamily="18" charset="0"/>
              <a:cs typeface="Times New Roman" panose="02020603050405020304" pitchFamily="18" charset="0"/>
            </a:endParaRPr>
          </a:p>
        </p:txBody>
      </p:sp>
      <p:sp>
        <p:nvSpPr>
          <p:cNvPr id="4" name="Стрелка вниз 3"/>
          <p:cNvSpPr/>
          <p:nvPr/>
        </p:nvSpPr>
        <p:spPr>
          <a:xfrm>
            <a:off x="2077872" y="2811439"/>
            <a:ext cx="481084" cy="75062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pic>
        <p:nvPicPr>
          <p:cNvPr id="1026" name="Picture 2" descr="https://cf2.ppt-online.org/files2/slide/k/KxleVOv0QoW6ZnctqhMLp2SPRIrbg1awEUyYN8GDf/slide-1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76800" y="3810000"/>
            <a:ext cx="3647825" cy="272637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Стрелка вниз 5"/>
          <p:cNvSpPr/>
          <p:nvPr/>
        </p:nvSpPr>
        <p:spPr>
          <a:xfrm>
            <a:off x="7010400" y="2895600"/>
            <a:ext cx="481084" cy="75062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Tree>
    <p:extLst>
      <p:ext uri="{BB962C8B-B14F-4D97-AF65-F5344CB8AC3E}">
        <p14:creationId xmlns="" xmlns:p14="http://schemas.microsoft.com/office/powerpoint/2010/main" val="163078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5126"/>
            <a:ext cx="8382000" cy="617514"/>
          </a:xfrm>
        </p:spPr>
        <p:txBody>
          <a:bodyPr>
            <a:normAutofit/>
          </a:bodyPr>
          <a:lstStyle/>
          <a:p>
            <a:pPr algn="ctr"/>
            <a:r>
              <a:rPr lang="ru-RU" sz="2000" dirty="0" err="1" smtClean="0">
                <a:latin typeface="Times New Roman" panose="02020603050405020304" pitchFamily="18" charset="0"/>
                <a:cs typeface="Times New Roman" panose="02020603050405020304" pitchFamily="18" charset="0"/>
              </a:rPr>
              <a:t>Жаттығу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кезінде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алудың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жоғарылауы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үш</a:t>
            </a:r>
            <a:r>
              <a:rPr lang="ru-RU" sz="2000" dirty="0" smtClean="0">
                <a:latin typeface="Times New Roman" panose="02020603050405020304" pitchFamily="18" charset="0"/>
                <a:cs typeface="Times New Roman" panose="02020603050405020304" pitchFamily="18" charset="0"/>
              </a:rPr>
              <a:t> фаза </a:t>
            </a:r>
            <a:r>
              <a:rPr lang="ru-RU" sz="2000" dirty="0" err="1" smtClean="0">
                <a:latin typeface="Times New Roman" panose="02020603050405020304" pitchFamily="18" charset="0"/>
                <a:cs typeface="Times New Roman" panose="02020603050405020304" pitchFamily="18" charset="0"/>
              </a:rPr>
              <a:t>түрінде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көрінеді</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4294967295"/>
            <p:extLst>
              <p:ext uri="{D42A27DB-BD31-4B8C-83A1-F6EECF244321}">
                <p14:modId xmlns="" xmlns:p14="http://schemas.microsoft.com/office/powerpoint/2010/main" val="1407879459"/>
              </p:ext>
            </p:extLst>
          </p:nvPr>
        </p:nvGraphicFramePr>
        <p:xfrm>
          <a:off x="152400" y="805218"/>
          <a:ext cx="8763000" cy="5878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4645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2366" y="2383387"/>
            <a:ext cx="1801505"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Тыныс алу орталығы</a:t>
            </a:r>
            <a:endParaRPr lang="ru-RU"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33968" y="547342"/>
            <a:ext cx="2219467"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Өкпе мен тамырлардың барорецепторлары</a:t>
            </a:r>
            <a:endParaRPr lang="ru-RU"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17560" y="2383387"/>
            <a:ext cx="1801505"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Гипобария </a:t>
            </a:r>
          </a:p>
          <a:p>
            <a:pPr algn="ctr"/>
            <a:r>
              <a:rPr lang="kk-KZ" sz="2400" dirty="0" smtClean="0">
                <a:latin typeface="Times New Roman" panose="02020603050405020304" pitchFamily="18" charset="0"/>
                <a:cs typeface="Times New Roman" panose="02020603050405020304" pitchFamily="18" charset="0"/>
              </a:rPr>
              <a:t>Гипоксия</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33968" y="3934767"/>
            <a:ext cx="1903863"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Хеморецепторлар және сопақша ми</a:t>
            </a:r>
            <a:endParaRPr lang="ru-RU"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767030" y="562420"/>
            <a:ext cx="180150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Эритропоэз</a:t>
            </a:r>
            <a:endParaRPr lang="ru-RU"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767030" y="2383386"/>
            <a:ext cx="275343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Тыныс алу жүйесі қызметінің бейімделуі</a:t>
            </a:r>
            <a:endParaRPr lang="ru-RU"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578521" y="3973521"/>
            <a:ext cx="1801505"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Тыныс алу жиілігінің жоғарылауы</a:t>
            </a:r>
            <a:endParaRPr lang="ru-RU" sz="2400" dirty="0">
              <a:latin typeface="Times New Roman" panose="02020603050405020304" pitchFamily="18" charset="0"/>
              <a:cs typeface="Times New Roman" panose="02020603050405020304" pitchFamily="18" charset="0"/>
            </a:endParaRPr>
          </a:p>
        </p:txBody>
      </p:sp>
      <p:cxnSp>
        <p:nvCxnSpPr>
          <p:cNvPr id="11" name="Прямая со стрелкой 10"/>
          <p:cNvCxnSpPr>
            <a:stCxn id="3" idx="3"/>
            <a:endCxn id="2" idx="1"/>
          </p:cNvCxnSpPr>
          <p:nvPr/>
        </p:nvCxnSpPr>
        <p:spPr>
          <a:xfrm>
            <a:off x="2753435" y="1332172"/>
            <a:ext cx="658931" cy="1466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5" idx="3"/>
            <a:endCxn id="2" idx="1"/>
          </p:cNvCxnSpPr>
          <p:nvPr/>
        </p:nvCxnSpPr>
        <p:spPr>
          <a:xfrm flipV="1">
            <a:off x="2437831" y="2798886"/>
            <a:ext cx="974535" cy="1736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4" idx="0"/>
            <a:endCxn id="3" idx="2"/>
          </p:cNvCxnSpPr>
          <p:nvPr/>
        </p:nvCxnSpPr>
        <p:spPr>
          <a:xfrm rot="5400000" flipH="1" flipV="1">
            <a:off x="1447815" y="2187501"/>
            <a:ext cx="266385" cy="12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2"/>
            <a:endCxn id="5" idx="0"/>
          </p:cNvCxnSpPr>
          <p:nvPr/>
        </p:nvCxnSpPr>
        <p:spPr>
          <a:xfrm rot="5400000">
            <a:off x="1141916" y="3558369"/>
            <a:ext cx="720383" cy="32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2" idx="3"/>
            <a:endCxn id="6" idx="1"/>
          </p:cNvCxnSpPr>
          <p:nvPr/>
        </p:nvCxnSpPr>
        <p:spPr>
          <a:xfrm flipV="1">
            <a:off x="5213871" y="793253"/>
            <a:ext cx="553160" cy="200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2" idx="2"/>
            <a:endCxn id="8" idx="1"/>
          </p:cNvCxnSpPr>
          <p:nvPr/>
        </p:nvCxnSpPr>
        <p:spPr>
          <a:xfrm>
            <a:off x="4313118" y="3214383"/>
            <a:ext cx="1265403" cy="1359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8" idx="0"/>
            <a:endCxn id="7" idx="2"/>
          </p:cNvCxnSpPr>
          <p:nvPr/>
        </p:nvCxnSpPr>
        <p:spPr>
          <a:xfrm rot="5400000" flipH="1" flipV="1">
            <a:off x="6616608" y="3446381"/>
            <a:ext cx="389806" cy="664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Соединительная линия уступом 42"/>
          <p:cNvCxnSpPr/>
          <p:nvPr/>
        </p:nvCxnSpPr>
        <p:spPr>
          <a:xfrm flipH="1">
            <a:off x="4350010" y="2798885"/>
            <a:ext cx="4133567" cy="2851289"/>
          </a:xfrm>
          <a:prstGeom prst="bentConnector3">
            <a:avLst>
              <a:gd name="adj1" fmla="val -414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endCxn id="2" idx="2"/>
          </p:cNvCxnSpPr>
          <p:nvPr/>
        </p:nvCxnSpPr>
        <p:spPr>
          <a:xfrm flipH="1" flipV="1">
            <a:off x="4313118" y="3214383"/>
            <a:ext cx="73783" cy="2435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371600" y="6001644"/>
            <a:ext cx="6400800" cy="523220"/>
          </a:xfrm>
          <a:prstGeom prst="rect">
            <a:avLst/>
          </a:prstGeom>
          <a:noFill/>
        </p:spPr>
        <p:txBody>
          <a:bodyPr wrap="square" rtlCol="0">
            <a:spAutoFit/>
          </a:bodyPr>
          <a:lstStyle/>
          <a:p>
            <a:pPr algn="ctr"/>
            <a:r>
              <a:rPr lang="kk-KZ" sz="2800" dirty="0" smtClean="0"/>
              <a:t>Тыныс алуды реттеудің механизмі</a:t>
            </a:r>
            <a:endParaRPr lang="ru-RU" sz="2800" dirty="0"/>
          </a:p>
        </p:txBody>
      </p:sp>
    </p:spTree>
    <p:extLst>
      <p:ext uri="{BB962C8B-B14F-4D97-AF65-F5344CB8AC3E}">
        <p14:creationId xmlns="" xmlns:p14="http://schemas.microsoft.com/office/powerpoint/2010/main" val="327313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162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28600" y="685800"/>
            <a:ext cx="4191000" cy="26670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kk-KZ" sz="1700" b="1" dirty="0">
                <a:latin typeface="Times New Roman" panose="02020603050405020304" pitchFamily="18" charset="0"/>
                <a:cs typeface="Times New Roman" panose="02020603050405020304" pitchFamily="18" charset="0"/>
              </a:rPr>
              <a:t>Нейрондық </a:t>
            </a:r>
            <a:r>
              <a:rPr lang="kk-KZ" sz="1700" b="1" dirty="0" smtClean="0">
                <a:latin typeface="Times New Roman" panose="02020603050405020304" pitchFamily="18" charset="0"/>
                <a:cs typeface="Times New Roman" panose="02020603050405020304" pitchFamily="18" charset="0"/>
              </a:rPr>
              <a:t>бақылау</a:t>
            </a:r>
            <a:r>
              <a:rPr lang="ru-RU" sz="1700" dirty="0" smtClean="0">
                <a:latin typeface="Times New Roman" panose="02020603050405020304" pitchFamily="18" charset="0"/>
                <a:cs typeface="Times New Roman" panose="02020603050405020304" pitchFamily="18" charset="0"/>
              </a:rPr>
              <a:t>. </a:t>
            </a:r>
          </a:p>
          <a:p>
            <a:pPr marL="0" indent="0" algn="just">
              <a:buNone/>
            </a:pPr>
            <a:r>
              <a:rPr lang="kk-KZ" sz="1700" dirty="0" smtClean="0">
                <a:latin typeface="Times New Roman" panose="02020603050405020304" pitchFamily="18" charset="0"/>
                <a:cs typeface="Times New Roman" panose="02020603050405020304" pitchFamily="18" charset="0"/>
              </a:rPr>
              <a:t>Тыныс </a:t>
            </a:r>
            <a:r>
              <a:rPr lang="kk-KZ" sz="1700" dirty="0">
                <a:latin typeface="Times New Roman" panose="02020603050405020304" pitchFamily="18" charset="0"/>
                <a:cs typeface="Times New Roman" panose="02020603050405020304" pitchFamily="18" charset="0"/>
              </a:rPr>
              <a:t>алуға бейімделу жаттығуларға байланысты физикалық стресс басталғаннан кейін бірден басталады. Бұл белсенді аяқ-қолдардың бұлшықеттері мен буындарындағы проприорецепторлардан кері байланыспен бірге ми бағанының тыныс алу орталығын ынталандыратын мотор қыртысының сигналдарын тудырады.</a:t>
            </a:r>
            <a:endParaRPr lang="ru-RU" sz="17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4800" y="3505200"/>
            <a:ext cx="4110535" cy="15213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kk-KZ" sz="1700" b="1" dirty="0" smtClean="0">
                <a:effectLst/>
                <a:latin typeface="Times New Roman" panose="02020603050405020304" pitchFamily="18" charset="0"/>
                <a:ea typeface="Calibri" panose="020F0502020204030204" pitchFamily="34" charset="0"/>
                <a:cs typeface="Times New Roman" panose="02020603050405020304" pitchFamily="18" charset="0"/>
              </a:rPr>
              <a:t>Тыныс алу жиілігі</a:t>
            </a:r>
            <a:endParaRPr lang="ru-RU" sz="17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kk-KZ" sz="1700" dirty="0" smtClean="0">
                <a:effectLst/>
                <a:latin typeface="Times New Roman" panose="02020603050405020304" pitchFamily="18" charset="0"/>
                <a:ea typeface="Calibri" panose="020F0502020204030204" pitchFamily="34" charset="0"/>
                <a:cs typeface="Times New Roman" panose="02020603050405020304" pitchFamily="18" charset="0"/>
              </a:rPr>
              <a:t>Қарқынды жаттығулар кезінде тыныс алу жиілігі жоғарылайды, бұл өкпеге көбірек ауа кіріп-шығуына мүмкіндік береді, бұл газ алмасуды жақсартады. </a:t>
            </a:r>
            <a:endParaRPr lang="ru-RU" sz="17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04800" y="5181600"/>
            <a:ext cx="4110535" cy="125970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07000"/>
              </a:lnSpc>
              <a:spcAft>
                <a:spcPts val="800"/>
              </a:spcAft>
            </a:pPr>
            <a:r>
              <a:rPr lang="kk-KZ" sz="1700" b="1" dirty="0" smtClean="0">
                <a:effectLst/>
                <a:latin typeface="Times New Roman" panose="02020603050405020304" pitchFamily="18" charset="0"/>
                <a:ea typeface="Calibri" panose="020F0502020204030204" pitchFamily="34" charset="0"/>
                <a:cs typeface="Times New Roman" panose="02020603050405020304" pitchFamily="18" charset="0"/>
              </a:rPr>
              <a:t>Өкпе көлемі</a:t>
            </a:r>
            <a:endParaRPr lang="ru-RU" sz="17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kk-KZ" sz="1700" dirty="0" smtClean="0">
                <a:effectLst/>
                <a:latin typeface="Times New Roman" panose="02020603050405020304" pitchFamily="18" charset="0"/>
                <a:ea typeface="Calibri" panose="020F0502020204030204" pitchFamily="34" charset="0"/>
                <a:cs typeface="Times New Roman" panose="02020603050405020304" pitchFamily="18" charset="0"/>
              </a:rPr>
              <a:t>Бейімделу кезінде өкпенің көлемі ұлғаяды, бұл ауаның көбірек кіруіне және шығуына мүмкіндік береді. </a:t>
            </a:r>
            <a:endParaRPr lang="ru-RU" sz="17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648200" y="838200"/>
            <a:ext cx="4283201" cy="20445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800"/>
              </a:spcAft>
            </a:pPr>
            <a:r>
              <a:rPr lang="kk-KZ" sz="1700" b="1" dirty="0" smtClean="0">
                <a:effectLst/>
                <a:latin typeface="Times New Roman" panose="02020603050405020304" pitchFamily="18" charset="0"/>
                <a:ea typeface="Calibri" panose="020F0502020204030204" pitchFamily="34" charset="0"/>
                <a:cs typeface="Times New Roman" panose="02020603050405020304" pitchFamily="18" charset="0"/>
              </a:rPr>
              <a:t>Тыныс алу бұлшықеттері</a:t>
            </a:r>
            <a:endParaRPr lang="ru-RU" sz="17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kk-KZ" sz="1700" dirty="0" smtClean="0">
                <a:effectLst/>
                <a:latin typeface="Times New Roman" panose="02020603050405020304" pitchFamily="18" charset="0"/>
                <a:ea typeface="Calibri" panose="020F0502020204030204" pitchFamily="34" charset="0"/>
                <a:cs typeface="Times New Roman" panose="02020603050405020304" pitchFamily="18" charset="0"/>
              </a:rPr>
              <a:t>Тыныс алуға қатысатын бұлшықеттер, соның ішінде диафрагма мен қабырға аралық бұлшықеттер күш пен төзімділікті арттырады. Бұл ұзақ уақыт бойы аз шаршаумен көбірек ауа жұту қабілетінің жақсаруына әкеледі. </a:t>
            </a:r>
            <a:endParaRPr lang="ru-RU" sz="17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648200" y="3048000"/>
            <a:ext cx="4283201" cy="17829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800"/>
              </a:spcAft>
            </a:pPr>
            <a:r>
              <a:rPr lang="kk-KZ" sz="1700" b="1" dirty="0" smtClean="0">
                <a:effectLst/>
                <a:latin typeface="Times New Roman" panose="02020603050405020304" pitchFamily="18" charset="0"/>
                <a:ea typeface="Calibri" panose="020F0502020204030204" pitchFamily="34" charset="0"/>
                <a:cs typeface="Times New Roman" panose="02020603050405020304" pitchFamily="18" charset="0"/>
              </a:rPr>
              <a:t>Өкпе капиллярлары</a:t>
            </a:r>
            <a:endParaRPr lang="ru-RU" sz="17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kk-KZ" sz="1700" dirty="0" smtClean="0">
                <a:effectLst/>
                <a:latin typeface="Times New Roman" panose="02020603050405020304" pitchFamily="18" charset="0"/>
                <a:ea typeface="Calibri" panose="020F0502020204030204" pitchFamily="34" charset="0"/>
                <a:cs typeface="Times New Roman" panose="02020603050405020304" pitchFamily="18" charset="0"/>
              </a:rPr>
              <a:t>Жаттығу өкпенің тамырлануын арттырады. Бұл өкпеге және одан көбірек қан ағымына мүмкіндік береді. Бұл оттегінің сіңуін жақсартады, өйткені қанның гемоглобинмен байланысатын беті үлкен.</a:t>
            </a:r>
            <a:endParaRPr lang="ru-RU" sz="17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648200" y="5105400"/>
            <a:ext cx="4234218" cy="15213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800"/>
              </a:spcAft>
            </a:pPr>
            <a:r>
              <a:rPr lang="kk-KZ" sz="1700" b="1" dirty="0" smtClean="0">
                <a:effectLst/>
                <a:latin typeface="Times New Roman" panose="02020603050405020304" pitchFamily="18" charset="0"/>
                <a:ea typeface="Calibri" panose="020F0502020204030204" pitchFamily="34" charset="0"/>
                <a:cs typeface="Times New Roman" panose="02020603050405020304" pitchFamily="18" charset="0"/>
              </a:rPr>
              <a:t>Альвеолалар</a:t>
            </a:r>
            <a:endParaRPr lang="ru-RU" sz="17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kk-KZ" sz="1700" dirty="0" smtClean="0">
                <a:effectLst/>
                <a:latin typeface="Times New Roman" panose="02020603050405020304" pitchFamily="18" charset="0"/>
                <a:ea typeface="Calibri" panose="020F0502020204030204" pitchFamily="34" charset="0"/>
                <a:cs typeface="Times New Roman" panose="02020603050405020304" pitchFamily="18" charset="0"/>
              </a:rPr>
              <a:t>Тыныс алуға бейімделу альвеолалардың көбеюіне әкеледі, бұл газ алмасуды арттырады. Бұл альвеолалардағы оттегі кернеуінің жоғарылауына байланысты.</a:t>
            </a:r>
            <a:endParaRPr lang="ru-RU" sz="17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048000" y="152400"/>
            <a:ext cx="3962400" cy="461665"/>
          </a:xfrm>
          <a:prstGeom prst="rect">
            <a:avLst/>
          </a:prstGeom>
          <a:solidFill>
            <a:srgbClr val="FFFF00"/>
          </a:solidFill>
        </p:spPr>
        <p:txBody>
          <a:bodyPr wrap="square">
            <a:spAutoFit/>
          </a:bodyPr>
          <a:lstStyle/>
          <a:p>
            <a:pPr algn="ctr"/>
            <a:r>
              <a:rPr lang="ru-RU" sz="2400" b="1" dirty="0" err="1">
                <a:latin typeface="Times New Roman" panose="02020603050405020304" pitchFamily="18" charset="0"/>
                <a:cs typeface="Times New Roman" panose="02020603050405020304" pitchFamily="18" charset="0"/>
              </a:rPr>
              <a:t>Тыныс</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алудың  </a:t>
            </a:r>
            <a:r>
              <a:rPr lang="ru-RU" sz="2400" b="1" dirty="0" err="1">
                <a:latin typeface="Times New Roman" panose="02020603050405020304" pitchFamily="18" charset="0"/>
                <a:cs typeface="Times New Roman" panose="02020603050405020304" pitchFamily="18" charset="0"/>
              </a:rPr>
              <a:t>бейімделуі</a:t>
            </a:r>
            <a:r>
              <a:rPr lang="ru-RU" sz="2400" b="1" dirty="0">
                <a:latin typeface="Times New Roman" panose="02020603050405020304" pitchFamily="18" charset="0"/>
                <a:cs typeface="Times New Roman" panose="02020603050405020304" pitchFamily="18" charset="0"/>
              </a:rPr>
              <a:t> </a:t>
            </a:r>
            <a:endParaRPr lang="ru-RU" sz="2400" dirty="0"/>
          </a:p>
        </p:txBody>
      </p:sp>
    </p:spTree>
    <p:extLst>
      <p:ext uri="{BB962C8B-B14F-4D97-AF65-F5344CB8AC3E}">
        <p14:creationId xmlns="" xmlns:p14="http://schemas.microsoft.com/office/powerpoint/2010/main" val="2581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19469" y="1813353"/>
            <a:ext cx="4748567" cy="3359149"/>
          </a:xfrm>
          <a:prstGeom prst="rect">
            <a:avLst/>
          </a:prstGeom>
        </p:spPr>
        <p:txBody>
          <a:bodyPr/>
          <a:lstStyle/>
          <a:p>
            <a:pPr marL="0" indent="0" algn="just">
              <a:buNone/>
            </a:pPr>
            <a:r>
              <a:rPr lang="ru-RU" b="1" dirty="0" smtClean="0">
                <a:latin typeface="Times New Roman" panose="02020603050405020304" pitchFamily="18" charset="0"/>
                <a:cs typeface="Times New Roman" panose="02020603050405020304" pitchFamily="18" charset="0"/>
              </a:rPr>
              <a:t>Гипоксия</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жасушалардың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оттегі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жетіспеушілігінен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ұлпалардың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декструктивтік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өзгерістеріне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әкелетін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патологиялық</a:t>
            </a:r>
            <a:r>
              <a:rPr lang="ru-RU" dirty="0">
                <a:latin typeface="Times New Roman" panose="02020603050405020304" pitchFamily="18" charset="0"/>
                <a:cs typeface="Times New Roman" panose="02020603050405020304" pitchFamily="18" charset="0"/>
              </a:rPr>
              <a:t> процесс</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Гипоксия </a:t>
            </a:r>
            <a:r>
              <a:rPr lang="ru-RU" dirty="0" err="1" smtClean="0">
                <a:latin typeface="Times New Roman" panose="02020603050405020304" pitchFamily="18" charset="0"/>
                <a:cs typeface="Times New Roman" panose="02020603050405020304" pitchFamily="18" charset="0"/>
              </a:rPr>
              <a:t>ұлпаларға</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оттегі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жеткізудің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бұзылуынан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тыныстық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жүйелерінің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жоюының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нәтижесінде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дамиды</a:t>
            </a:r>
            <a:r>
              <a:rPr lang="ru-RU" dirty="0">
                <a:latin typeface="Times New Roman" panose="02020603050405020304" pitchFamily="18" charset="0"/>
                <a:cs typeface="Times New Roman" panose="02020603050405020304" pitchFamily="18" charset="0"/>
              </a:rPr>
              <a:t>.</a:t>
            </a:r>
          </a:p>
        </p:txBody>
      </p:sp>
      <p:pic>
        <p:nvPicPr>
          <p:cNvPr id="2052" name="Picture 4" descr="https://www.kleo.ru/img/articles/gipoksiya-1-1-835x102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66983" y="379703"/>
            <a:ext cx="3449472" cy="564033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1673153" y="379702"/>
            <a:ext cx="2926250" cy="923330"/>
          </a:xfrm>
          <a:prstGeom prst="rect">
            <a:avLst/>
          </a:prstGeom>
          <a:noFill/>
        </p:spPr>
        <p:txBody>
          <a:bodyPr wrap="none" lIns="91440" tIns="45720" rIns="91440" bIns="45720">
            <a:spAutoFit/>
          </a:bodyPr>
          <a:lstStyle/>
          <a:p>
            <a:pPr algn="ctr"/>
            <a:r>
              <a:rPr lang="kk-KZ" sz="5400" b="1" cap="none" spc="0" dirty="0" smtClean="0">
                <a:ln w="22225">
                  <a:solidFill>
                    <a:schemeClr val="accent2"/>
                  </a:solidFill>
                  <a:prstDash val="solid"/>
                </a:ln>
                <a:solidFill>
                  <a:schemeClr val="accent2">
                    <a:lumMod val="40000"/>
                    <a:lumOff val="60000"/>
                  </a:schemeClr>
                </a:solidFill>
                <a:effectLst/>
              </a:rPr>
              <a:t>Гипоксия</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 xmlns:p14="http://schemas.microsoft.com/office/powerpoint/2010/main" val="3267472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609600"/>
            <a:ext cx="8534400" cy="549274"/>
          </a:xfrm>
        </p:spPr>
        <p:txBody>
          <a:bodyPr>
            <a:noAutofit/>
          </a:bodyPr>
          <a:lstStyle/>
          <a:p>
            <a:pPr algn="ctr"/>
            <a:r>
              <a:rPr lang="ru-RU" sz="2600" dirty="0" err="1" smtClean="0">
                <a:latin typeface="Times New Roman" panose="02020603050405020304" pitchFamily="18" charset="0"/>
                <a:cs typeface="Times New Roman" panose="02020603050405020304" pitchFamily="18" charset="0"/>
              </a:rPr>
              <a:t>Гипоксияның</a:t>
            </a:r>
            <a:r>
              <a:rPr lang="ru-RU" sz="2600" dirty="0" smtClean="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пайда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болуына</a:t>
            </a:r>
            <a:r>
              <a:rPr lang="ru-RU" sz="2600" dirty="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байланысты</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жіктеледі</a:t>
            </a:r>
            <a:r>
              <a:rPr lang="ru-RU" sz="2600" dirty="0" smtClean="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4294967295"/>
            <p:extLst>
              <p:ext uri="{D42A27DB-BD31-4B8C-83A1-F6EECF244321}">
                <p14:modId xmlns="" xmlns:p14="http://schemas.microsoft.com/office/powerpoint/2010/main" val="3263959094"/>
              </p:ext>
            </p:extLst>
          </p:nvPr>
        </p:nvGraphicFramePr>
        <p:xfrm>
          <a:off x="533400" y="12954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8864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65126"/>
            <a:ext cx="8229600" cy="930274"/>
          </a:xfrm>
          <a:solidFill>
            <a:srgbClr val="00B0F0"/>
          </a:solidFill>
        </p:spPr>
        <p:txBody>
          <a:bodyPr>
            <a:noAutofit/>
          </a:bodyPr>
          <a:lstStyle/>
          <a:p>
            <a:pPr algn="ctr"/>
            <a:r>
              <a:rPr lang="ru-RU" dirty="0" smtClean="0">
                <a:latin typeface="Times New Roman" panose="02020603050405020304" pitchFamily="18" charset="0"/>
                <a:cs typeface="Times New Roman" panose="02020603050405020304" pitchFamily="18" charset="0"/>
              </a:rPr>
              <a:t>Гипоксия </a:t>
            </a:r>
            <a:r>
              <a:rPr lang="ru-RU" dirty="0" err="1" smtClean="0">
                <a:latin typeface="Times New Roman" panose="02020603050405020304" pitchFamily="18" charset="0"/>
                <a:cs typeface="Times New Roman" panose="02020603050405020304" pitchFamily="18" charset="0"/>
              </a:rPr>
              <a:t>кезіндегі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компенсациялық-бейімделу </a:t>
            </a:r>
            <a:r>
              <a:rPr lang="ru-RU" dirty="0" err="1" smtClean="0">
                <a:latin typeface="Times New Roman" panose="02020603050405020304" pitchFamily="18" charset="0"/>
                <a:cs typeface="Times New Roman" panose="02020603050405020304" pitchFamily="18" charset="0"/>
              </a:rPr>
              <a:t>механизмедер</a:t>
            </a:r>
            <a:r>
              <a:rPr lang="kk-KZ" dirty="0" smtClean="0">
                <a:latin typeface="Times New Roman" panose="02020603050405020304" pitchFamily="18" charset="0"/>
                <a:cs typeface="Times New Roman" panose="02020603050405020304" pitchFamily="18" charset="0"/>
              </a:rPr>
              <a:t>і</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3400" y="1447800"/>
            <a:ext cx="8305800"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800" dirty="0" smtClean="0">
                <a:latin typeface="Times New Roman" panose="02020603050405020304" pitchFamily="18" charset="0"/>
                <a:cs typeface="Times New Roman" panose="02020603050405020304" pitchFamily="18" charset="0"/>
              </a:rPr>
              <a:t>Гипоксия </a:t>
            </a:r>
            <a:r>
              <a:rPr lang="ru-RU" sz="2800" dirty="0" err="1" smtClean="0">
                <a:latin typeface="Times New Roman" panose="02020603050405020304" pitchFamily="18" charset="0"/>
                <a:cs typeface="Times New Roman" panose="02020603050405020304" pitchFamily="18" charset="0"/>
              </a:rPr>
              <a:t>дамуында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шартты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түрде екі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кезеңді бөлуге болады</a:t>
            </a:r>
            <a:r>
              <a:rPr lang="ru-RU" sz="2800" dirty="0" smtClean="0">
                <a:latin typeface="Times New Roman" panose="02020603050405020304" pitchFamily="18" charset="0"/>
                <a:cs typeface="Times New Roman" panose="02020603050405020304" pitchFamily="18" charset="0"/>
              </a:rPr>
              <a:t>:</a:t>
            </a:r>
          </a:p>
          <a:p>
            <a:pPr>
              <a:buFont typeface="Arial" pitchFamily="34" charset="0"/>
              <a:buChar char="•"/>
            </a:pP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жедел</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дамитын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тұрақсыз кезеңі;</a:t>
            </a:r>
            <a:endParaRPr lang="ru-RU" sz="2800" dirty="0" smtClean="0">
              <a:latin typeface="Times New Roman" panose="02020603050405020304" pitchFamily="18" charset="0"/>
              <a:cs typeface="Times New Roman" panose="02020603050405020304" pitchFamily="18" charset="0"/>
            </a:endParaRPr>
          </a:p>
          <a:p>
            <a:pPr>
              <a:buFont typeface="Arial" pitchFamily="34" charset="0"/>
              <a:buChar char="•"/>
            </a:pP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баяу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дамитын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тұрақты кезеңі;</a:t>
            </a:r>
            <a:endParaRPr lang="ru-RU" sz="2800" dirty="0" smtClean="0">
              <a:latin typeface="Times New Roman" panose="02020603050405020304" pitchFamily="18" charset="0"/>
              <a:cs typeface="Times New Roman" panose="02020603050405020304" pitchFamily="18" charset="0"/>
            </a:endParaRPr>
          </a:p>
        </p:txBody>
      </p:sp>
      <p:pic>
        <p:nvPicPr>
          <p:cNvPr id="5" name="Рисунок 4"/>
          <p:cNvPicPr/>
          <p:nvPr/>
        </p:nvPicPr>
        <p:blipFill>
          <a:blip r:embed="rId3" cstate="print"/>
          <a:srcRect/>
          <a:stretch>
            <a:fillRect/>
          </a:stretch>
        </p:blipFill>
        <p:spPr bwMode="auto">
          <a:xfrm>
            <a:off x="4724400" y="3733800"/>
            <a:ext cx="3733800" cy="2592729"/>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457200" y="3657600"/>
            <a:ext cx="3657600" cy="2667000"/>
          </a:xfrm>
          <a:prstGeom prst="rect">
            <a:avLst/>
          </a:prstGeom>
          <a:noFill/>
          <a:ln w="9525">
            <a:noFill/>
            <a:miter lim="800000"/>
            <a:headEnd/>
            <a:tailEnd/>
          </a:ln>
        </p:spPr>
      </p:pic>
    </p:spTree>
    <p:extLst>
      <p:ext uri="{BB962C8B-B14F-4D97-AF65-F5344CB8AC3E}">
        <p14:creationId xmlns="" xmlns:p14="http://schemas.microsoft.com/office/powerpoint/2010/main" val="244653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duotone>
              <a:prstClr val="black"/>
              <a:schemeClr val="accent5">
                <a:tint val="45000"/>
                <a:satMod val="400000"/>
              </a:schemeClr>
            </a:duotone>
          </a:blip>
          <a:stretch>
            <a:fillRect/>
          </a:stretch>
        </p:blipFill>
        <p:spPr>
          <a:xfrm>
            <a:off x="0" y="0"/>
            <a:ext cx="9144000" cy="6857997"/>
          </a:xfrm>
          <a:prstGeom prst="rect">
            <a:avLst/>
          </a:prstGeom>
        </p:spPr>
      </p:pic>
      <p:sp>
        <p:nvSpPr>
          <p:cNvPr id="3" name="object 3"/>
          <p:cNvSpPr txBox="1">
            <a:spLocks noGrp="1"/>
          </p:cNvSpPr>
          <p:nvPr>
            <p:ph type="title"/>
          </p:nvPr>
        </p:nvSpPr>
        <p:spPr>
          <a:xfrm>
            <a:off x="381000" y="533400"/>
            <a:ext cx="8305800" cy="688975"/>
          </a:xfrm>
          <a:prstGeom prst="rect">
            <a:avLst/>
          </a:prstGeom>
          <a:solidFill>
            <a:srgbClr val="C5FDCA">
              <a:alpha val="70195"/>
            </a:srgbClr>
          </a:solidFill>
        </p:spPr>
        <p:txBody>
          <a:bodyPr vert="horz" wrap="square" lIns="0" tIns="0" rIns="0" bIns="0" rtlCol="0">
            <a:spAutoFit/>
          </a:bodyPr>
          <a:lstStyle/>
          <a:p>
            <a:pPr marL="1270" algn="ctr">
              <a:lnSpc>
                <a:spcPts val="5240"/>
              </a:lnSpc>
            </a:pPr>
            <a:r>
              <a:rPr lang="kk-KZ" sz="4400" i="0" dirty="0" smtClean="0">
                <a:latin typeface="Times New Roman" pitchFamily="18" charset="0"/>
                <a:cs typeface="Times New Roman" pitchFamily="18" charset="0"/>
              </a:rPr>
              <a:t>Дәріс жоспары</a:t>
            </a:r>
            <a:endParaRPr sz="4400">
              <a:latin typeface="Times New Roman" pitchFamily="18" charset="0"/>
              <a:cs typeface="Times New Roman" pitchFamily="18" charset="0"/>
            </a:endParaRPr>
          </a:p>
        </p:txBody>
      </p:sp>
      <p:sp>
        <p:nvSpPr>
          <p:cNvPr id="8" name="Прямоугольник 7"/>
          <p:cNvSpPr/>
          <p:nvPr/>
        </p:nvSpPr>
        <p:spPr>
          <a:xfrm>
            <a:off x="304800" y="2819400"/>
            <a:ext cx="8839200" cy="255454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pPr marL="285750" indent="-285750">
              <a:buFont typeface="Arial" panose="020B0604020202020204" pitchFamily="34" charset="0"/>
              <a:buChar char="•"/>
            </a:pPr>
            <a:r>
              <a:rPr lang="kk-KZ" sz="3200" dirty="0" smtClean="0">
                <a:latin typeface="Times New Roman" panose="02020603050405020304" pitchFamily="18" charset="0"/>
                <a:cs typeface="Times New Roman" panose="02020603050405020304" pitchFamily="18" charset="0"/>
              </a:rPr>
              <a:t>Тыныс алу жүйесінің жалпы сипаттамасы</a:t>
            </a:r>
          </a:p>
          <a:p>
            <a:pPr marL="285750" indent="-285750">
              <a:buFont typeface="Arial" panose="020B0604020202020204" pitchFamily="34" charset="0"/>
              <a:buChar char="•"/>
            </a:pPr>
            <a:r>
              <a:rPr lang="kk-KZ" sz="3200" dirty="0" smtClean="0">
                <a:latin typeface="Times New Roman" panose="02020603050405020304" pitchFamily="18" charset="0"/>
                <a:cs typeface="Times New Roman" panose="02020603050405020304" pitchFamily="18" charset="0"/>
              </a:rPr>
              <a:t>Тыныс алу мүшелері және қызметі</a:t>
            </a:r>
          </a:p>
          <a:p>
            <a:pPr marL="285750" indent="-285750">
              <a:buFont typeface="Arial" panose="020B0604020202020204" pitchFamily="34" charset="0"/>
              <a:buChar char="•"/>
            </a:pPr>
            <a:r>
              <a:rPr lang="kk-KZ" sz="3200" dirty="0" smtClean="0">
                <a:latin typeface="Times New Roman" panose="02020603050405020304" pitchFamily="18" charset="0"/>
                <a:cs typeface="Times New Roman" panose="02020603050405020304" pitchFamily="18" charset="0"/>
              </a:rPr>
              <a:t>Тыныс алу аурулары</a:t>
            </a:r>
          </a:p>
          <a:p>
            <a:pPr marL="285750" indent="-285750">
              <a:buFont typeface="Arial" panose="020B0604020202020204" pitchFamily="34" charset="0"/>
              <a:buChar char="•"/>
            </a:pPr>
            <a:r>
              <a:rPr lang="kk-KZ" sz="3200" dirty="0" smtClean="0">
                <a:latin typeface="Times New Roman" panose="02020603050405020304" pitchFamily="18" charset="0"/>
                <a:cs typeface="Times New Roman" panose="02020603050405020304" pitchFamily="18" charset="0"/>
              </a:rPr>
              <a:t>Гипоксия</a:t>
            </a:r>
          </a:p>
          <a:p>
            <a:pPr marL="285750" indent="-285750">
              <a:buFont typeface="Arial" panose="020B0604020202020204" pitchFamily="34" charset="0"/>
              <a:buChar char="•"/>
            </a:pPr>
            <a:r>
              <a:rPr lang="kk-KZ" sz="3200" dirty="0" smtClean="0">
                <a:latin typeface="Times New Roman" panose="02020603050405020304" pitchFamily="18" charset="0"/>
                <a:cs typeface="Times New Roman" panose="02020603050405020304" pitchFamily="18" charset="0"/>
              </a:rPr>
              <a:t>Гипоксияның белгілері</a:t>
            </a:r>
          </a:p>
        </p:txBody>
      </p:sp>
      <p:pic>
        <p:nvPicPr>
          <p:cNvPr id="5" name="Picture 4" descr="https://cdn.create.vista.com/api/media/small/25639309/stock-photo-human-respiratory-system-cross-sectio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239000" y="4038599"/>
            <a:ext cx="1905000" cy="297748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2057400" y="2057400"/>
            <a:ext cx="261610"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a:t>
            </a:r>
            <a:endParaRPr lang="ru-RU" dirty="0"/>
          </a:p>
        </p:txBody>
      </p:sp>
      <p:sp>
        <p:nvSpPr>
          <p:cNvPr id="5" name="Овал 4"/>
          <p:cNvSpPr/>
          <p:nvPr/>
        </p:nvSpPr>
        <p:spPr>
          <a:xfrm>
            <a:off x="838200" y="304800"/>
            <a:ext cx="7620000" cy="1143000"/>
          </a:xfrm>
          <a:prstGeom prst="ellipse">
            <a:avLst/>
          </a:prstGeom>
          <a:solidFill>
            <a:schemeClr val="tx2">
              <a:lumMod val="40000"/>
              <a:lumOff val="60000"/>
              <a:alpha val="71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smtClean="0">
                <a:solidFill>
                  <a:schemeClr val="tx1"/>
                </a:solidFill>
                <a:latin typeface="Times New Roman" pitchFamily="18" charset="0"/>
                <a:cs typeface="Times New Roman" pitchFamily="18" charset="0"/>
              </a:rPr>
              <a:t>Бейімделудің </a:t>
            </a:r>
            <a:r>
              <a:rPr lang="ru-RU" sz="3600" b="1" dirty="0" err="1" smtClean="0">
                <a:solidFill>
                  <a:schemeClr val="tx1"/>
                </a:solidFill>
                <a:latin typeface="Times New Roman" pitchFamily="18" charset="0"/>
                <a:cs typeface="Times New Roman" pitchFamily="18" charset="0"/>
              </a:rPr>
              <a:t>жедел</a:t>
            </a:r>
            <a:r>
              <a:rPr lang="ru-RU" sz="3600" b="1" dirty="0" smtClean="0">
                <a:solidFill>
                  <a:schemeClr val="tx1"/>
                </a:solidFill>
                <a:latin typeface="Times New Roman" pitchFamily="18" charset="0"/>
                <a:cs typeface="Times New Roman" pitchFamily="18" charset="0"/>
              </a:rPr>
              <a:t> </a:t>
            </a:r>
            <a:r>
              <a:rPr lang="ru-RU" sz="3600" b="1" dirty="0" err="1" smtClean="0">
                <a:solidFill>
                  <a:schemeClr val="tx1"/>
                </a:solidFill>
                <a:latin typeface="Times New Roman" pitchFamily="18" charset="0"/>
                <a:cs typeface="Times New Roman" pitchFamily="18" charset="0"/>
              </a:rPr>
              <a:t>кезеңі</a:t>
            </a:r>
            <a:r>
              <a:rPr lang="kk-KZ" sz="3600" dirty="0" smtClean="0">
                <a:solidFill>
                  <a:schemeClr val="tx1"/>
                </a:solidFill>
                <a:latin typeface="Times New Roman" pitchFamily="18" charset="0"/>
                <a:cs typeface="Times New Roman" pitchFamily="18" charset="0"/>
              </a:rPr>
              <a:t> </a:t>
            </a:r>
            <a:endParaRPr lang="ru-RU" sz="3600" dirty="0">
              <a:solidFill>
                <a:schemeClr val="tx1"/>
              </a:solidFill>
              <a:latin typeface="Times New Roman" pitchFamily="18" charset="0"/>
              <a:cs typeface="Times New Roman" pitchFamily="18" charset="0"/>
            </a:endParaRPr>
          </a:p>
        </p:txBody>
      </p:sp>
      <p:sp>
        <p:nvSpPr>
          <p:cNvPr id="6" name="Скругленный прямоугольник 5"/>
          <p:cNvSpPr/>
          <p:nvPr/>
        </p:nvSpPr>
        <p:spPr>
          <a:xfrm>
            <a:off x="304800" y="1676400"/>
            <a:ext cx="8534400" cy="4953000"/>
          </a:xfrm>
          <a:prstGeom prst="roundRect">
            <a:avLst/>
          </a:prstGeom>
          <a:blipFill>
            <a:blip r:embed="rId3"/>
            <a:tile tx="0" ty="0" sx="100000" sy="100000" flip="none" algn="tl"/>
          </a:blipFill>
          <a:ln>
            <a:solidFill>
              <a:srgbClr val="FFFF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Бейімделудің </a:t>
            </a:r>
            <a:r>
              <a:rPr lang="ru-RU" dirty="0" err="1" smtClean="0">
                <a:solidFill>
                  <a:schemeClr val="tx1"/>
                </a:solidFill>
                <a:latin typeface="Times New Roman" panose="02020603050405020304" pitchFamily="18" charset="0"/>
                <a:cs typeface="Times New Roman" panose="02020603050405020304" pitchFamily="18" charset="0"/>
              </a:rPr>
              <a:t>жедел</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кезеңі </a:t>
            </a:r>
            <a:r>
              <a:rPr lang="ru-RU" dirty="0" smtClean="0">
                <a:solidFill>
                  <a:schemeClr val="tx1"/>
                </a:solidFill>
                <a:latin typeface="Times New Roman" panose="02020603050405020304" pitchFamily="18" charset="0"/>
                <a:cs typeface="Times New Roman" panose="02020603050405020304" pitchFamily="18" charset="0"/>
              </a:rPr>
              <a:t>гипоксия </a:t>
            </a:r>
            <a:r>
              <a:rPr lang="ru-RU" dirty="0" err="1" smtClean="0">
                <a:solidFill>
                  <a:schemeClr val="tx1"/>
                </a:solidFill>
                <a:latin typeface="Times New Roman" panose="02020603050405020304" pitchFamily="18" charset="0"/>
                <a:cs typeface="Times New Roman" panose="02020603050405020304" pitchFamily="18" charset="0"/>
              </a:rPr>
              <a:t>пайда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болғаннан кейін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бірден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басталады</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Бұл кезеңде жүзеге асатын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өзгерістер:</a:t>
            </a:r>
            <a:endParaRPr lang="ru-RU" dirty="0" smtClean="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Тыныстың </a:t>
            </a:r>
            <a:r>
              <a:rPr lang="ru-RU" dirty="0" err="1" smtClean="0">
                <a:solidFill>
                  <a:schemeClr val="tx1"/>
                </a:solidFill>
                <a:latin typeface="Times New Roman" panose="02020603050405020304" pitchFamily="18" charset="0"/>
                <a:cs typeface="Times New Roman" panose="02020603050405020304" pitchFamily="18" charset="0"/>
              </a:rPr>
              <a:t>тереңдеп, жиілеуінен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және бронхтардың кеңеюінен (симпатикалық белсенділіктің жоғарылауы салдарынан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альвеолалық желдету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күшейеді;</a:t>
            </a:r>
            <a:endParaRPr lang="ru-RU" dirty="0" smtClean="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Жілік</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майынан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эритроциттерді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шығарып алудың күшеюінен, жинақталған қанның шығарылуынан, гемоглобиннің оттегіге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ұқсастығының өзгерісінен қанның оттегілік</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сыйымдылығы жоғарылайды;</a:t>
            </a:r>
            <a:endParaRPr lang="ru-RU" dirty="0" smtClean="0">
              <a:solidFill>
                <a:schemeClr val="tx1"/>
              </a:solidFill>
              <a:latin typeface="Times New Roman" panose="02020603050405020304" pitchFamily="18" charset="0"/>
              <a:cs typeface="Times New Roman" panose="02020603050405020304" pitchFamily="18" charset="0"/>
            </a:endParaRPr>
          </a:p>
          <a:p>
            <a:pPr algn="just"/>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Кіші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қанайналым шеңберінен басқа, барлық дерлік</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тамырлық бассейндерде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ұсақ артериялар</a:t>
            </a:r>
            <a:r>
              <a:rPr lang="ru-RU" dirty="0" smtClean="0">
                <a:solidFill>
                  <a:schemeClr val="tx1"/>
                </a:solidFill>
                <a:latin typeface="Times New Roman" panose="02020603050405020304" pitchFamily="18" charset="0"/>
                <a:cs typeface="Times New Roman" panose="02020603050405020304" pitchFamily="18" charset="0"/>
              </a:rPr>
              <a:t> мен </a:t>
            </a:r>
            <a:r>
              <a:rPr lang="ru-RU" dirty="0" err="1" smtClean="0">
                <a:solidFill>
                  <a:schemeClr val="tx1"/>
                </a:solidFill>
                <a:latin typeface="Times New Roman" panose="02020603050405020304" pitchFamily="18" charset="0"/>
                <a:cs typeface="Times New Roman" panose="02020603050405020304" pitchFamily="18" charset="0"/>
              </a:rPr>
              <a:t>артериолалардың кеңеюі</a:t>
            </a:r>
            <a:r>
              <a:rPr lang="ru-RU" dirty="0" smtClean="0">
                <a:solidFill>
                  <a:schemeClr val="tx1"/>
                </a:solidFill>
                <a:latin typeface="Times New Roman" panose="02020603050405020304" pitchFamily="18" charset="0"/>
                <a:cs typeface="Times New Roman" panose="02020603050405020304" pitchFamily="18" charset="0"/>
              </a:rPr>
              <a:t>;</a:t>
            </a:r>
          </a:p>
          <a:p>
            <a:pPr algn="just"/>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Қанның </a:t>
            </a:r>
            <a:r>
              <a:rPr lang="ru-RU" dirty="0" err="1" smtClean="0">
                <a:solidFill>
                  <a:schemeClr val="tx1"/>
                </a:solidFill>
                <a:latin typeface="Times New Roman" panose="02020603050405020304" pitchFamily="18" charset="0"/>
                <a:cs typeface="Times New Roman" panose="02020603050405020304" pitchFamily="18" charset="0"/>
              </a:rPr>
              <a:t>осмостығының жоғарылауы, ондағы </a:t>
            </a:r>
            <a:r>
              <a:rPr lang="ru-RU" dirty="0" smtClean="0">
                <a:solidFill>
                  <a:schemeClr val="tx1"/>
                </a:solidFill>
                <a:latin typeface="Times New Roman" panose="02020603050405020304" pitchFamily="18" charset="0"/>
                <a:cs typeface="Times New Roman" panose="02020603050405020304" pitchFamily="18" charset="0"/>
              </a:rPr>
              <a:t>АТФ </a:t>
            </a:r>
            <a:r>
              <a:rPr lang="ru-RU" dirty="0" err="1" smtClean="0">
                <a:solidFill>
                  <a:schemeClr val="tx1"/>
                </a:solidFill>
                <a:latin typeface="Times New Roman" panose="02020603050405020304" pitchFamily="18" charset="0"/>
                <a:cs typeface="Times New Roman" panose="02020603050405020304" pitchFamily="18" charset="0"/>
              </a:rPr>
              <a:t>ыдырауы</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өнімдерінің</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сүт қышқылының</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болуы</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тамыр</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қабырғаларының</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тегіс</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салалы</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бұлшықет</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жасушаларының босауын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және вазодилатация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шақырады</a:t>
            </a:r>
            <a:r>
              <a:rPr lang="ru-RU" dirty="0" smtClean="0">
                <a:solidFill>
                  <a:schemeClr val="tx1"/>
                </a:solidFill>
                <a:latin typeface="Times New Roman" panose="02020603050405020304" pitchFamily="18" charset="0"/>
                <a:cs typeface="Times New Roman" panose="02020603050405020304" pitchFamily="18" charset="0"/>
              </a:rPr>
              <a:t>;</a:t>
            </a:r>
          </a:p>
          <a:p>
            <a:pPr algn="just"/>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Гипоталамус-гипофиз-бүйрекүсті </a:t>
            </a:r>
            <a:r>
              <a:rPr lang="ru-RU" dirty="0" err="1" smtClean="0">
                <a:solidFill>
                  <a:schemeClr val="tx1"/>
                </a:solidFill>
                <a:latin typeface="Times New Roman" panose="02020603050405020304" pitchFamily="18" charset="0"/>
                <a:cs typeface="Times New Roman" panose="02020603050405020304" pitchFamily="18" charset="0"/>
              </a:rPr>
              <a:t>безі</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жүйесінің активациясын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шақыратын және жасушалық мембраналардың, соның глюкокортикостероидтар</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шығарылуы соның ішінде</a:t>
            </a:r>
            <a:r>
              <a:rPr lang="ru-RU" dirty="0" smtClean="0">
                <a:solidFill>
                  <a:schemeClr val="tx1"/>
                </a:solidFill>
                <a:latin typeface="Times New Roman" panose="02020603050405020304" pitchFamily="18" charset="0"/>
                <a:cs typeface="Times New Roman" panose="02020603050405020304" pitchFamily="18" charset="0"/>
              </a:rPr>
              <a:t> лизосома - </a:t>
            </a:r>
            <a:r>
              <a:rPr lang="ru-RU" dirty="0" err="1" smtClean="0">
                <a:solidFill>
                  <a:schemeClr val="tx1"/>
                </a:solidFill>
                <a:latin typeface="Times New Roman" panose="02020603050405020304" pitchFamily="18" charset="0"/>
                <a:cs typeface="Times New Roman" panose="02020603050405020304" pitchFamily="18" charset="0"/>
              </a:rPr>
              <a:t>мембраналарының тұрақтылығын жоғарылататын күшті стрестік</a:t>
            </a:r>
            <a:r>
              <a:rPr lang="ru-RU" dirty="0" smtClean="0">
                <a:solidFill>
                  <a:schemeClr val="tx1"/>
                </a:solidFill>
                <a:latin typeface="Times New Roman" panose="02020603050405020304" pitchFamily="18" charset="0"/>
                <a:cs typeface="Times New Roman" panose="02020603050405020304" pitchFamily="18" charset="0"/>
              </a:rPr>
              <a:t> фактор </a:t>
            </a:r>
            <a:r>
              <a:rPr lang="ru-RU" dirty="0" err="1" smtClean="0">
                <a:solidFill>
                  <a:schemeClr val="tx1"/>
                </a:solidFill>
                <a:latin typeface="Times New Roman" panose="02020603050405020304" pitchFamily="18" charset="0"/>
                <a:cs typeface="Times New Roman" panose="02020603050405020304" pitchFamily="18" charset="0"/>
              </a:rPr>
              <a:t>болып</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табылады</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304800" y="304800"/>
            <a:ext cx="8610600" cy="6247864"/>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kk-KZ" sz="2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lang="ru-RU" b="1" dirty="0" smtClean="0">
                <a:latin typeface="Times New Roman" panose="02020603050405020304" pitchFamily="18" charset="0"/>
                <a:cs typeface="Times New Roman" panose="02020603050405020304" pitchFamily="18" charset="0"/>
              </a:rPr>
              <a:t>Гипоксия</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ағзалар </a:t>
            </a:r>
            <a:r>
              <a:rPr lang="ru-RU" dirty="0" smtClean="0">
                <a:latin typeface="Times New Roman" panose="02020603050405020304" pitchFamily="18" charset="0"/>
                <a:cs typeface="Times New Roman" panose="02020603050405020304" pitchFamily="18" charset="0"/>
              </a:rPr>
              <a:t>мен </a:t>
            </a:r>
            <a:r>
              <a:rPr lang="ru-RU" dirty="0" err="1" smtClean="0">
                <a:latin typeface="Times New Roman" panose="02020603050405020304" pitchFamily="18" charset="0"/>
                <a:cs typeface="Times New Roman" panose="02020603050405020304" pitchFamily="18" charset="0"/>
              </a:rPr>
              <a:t>тіндерге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оттегінің жеткіліксіз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жеткізілуі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нәтижесінде пайда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болатын</a:t>
            </a:r>
            <a:r>
              <a:rPr lang="ru-RU" dirty="0" smtClean="0">
                <a:latin typeface="Times New Roman" panose="02020603050405020304" pitchFamily="18" charset="0"/>
                <a:cs typeface="Times New Roman" panose="02020603050405020304" pitchFamily="18" charset="0"/>
              </a:rPr>
              <a:t> ауру.</a:t>
            </a:r>
          </a:p>
          <a:p>
            <a:pPr algn="just"/>
            <a:r>
              <a:rPr lang="ru-RU" b="1" dirty="0" err="1" smtClean="0">
                <a:latin typeface="Times New Roman" panose="02020603050405020304" pitchFamily="18" charset="0"/>
                <a:cs typeface="Times New Roman" panose="02020603050405020304" pitchFamily="18" charset="0"/>
              </a:rPr>
              <a:t>Гипоксияның белгілері</a:t>
            </a:r>
            <a:endParaRPr lang="ru-RU" b="1" dirty="0" smtClean="0">
              <a:latin typeface="Times New Roman" panose="02020603050405020304" pitchFamily="18" charset="0"/>
              <a:cs typeface="Times New Roman" panose="02020603050405020304" pitchFamily="18" charset="0"/>
            </a:endParaRPr>
          </a:p>
          <a:p>
            <a:pPr algn="just"/>
            <a:r>
              <a:rPr lang="ru-RU" dirty="0" err="1" smtClean="0">
                <a:latin typeface="Times New Roman" panose="02020603050405020304" pitchFamily="18" charset="0"/>
                <a:cs typeface="Times New Roman" panose="02020603050405020304" pitchFamily="18" charset="0"/>
              </a:rPr>
              <a:t>Оттегі</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бүкіл ағзаның зат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алмасу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процестерін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қамтамасыз </a:t>
            </a:r>
            <a:r>
              <a:rPr lang="ru-RU" dirty="0" smtClean="0">
                <a:latin typeface="Times New Roman" panose="02020603050405020304" pitchFamily="18" charset="0"/>
                <a:cs typeface="Times New Roman" panose="02020603050405020304" pitchFamily="18" charset="0"/>
              </a:rPr>
              <a:t>ететін </a:t>
            </a:r>
            <a:r>
              <a:rPr lang="ru-RU" dirty="0" err="1" smtClean="0">
                <a:latin typeface="Times New Roman" panose="02020603050405020304" pitchFamily="18" charset="0"/>
                <a:cs typeface="Times New Roman" panose="02020603050405020304" pitchFamily="18" charset="0"/>
              </a:rPr>
              <a:t>маңызды элементтердің бірі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Оның жетіспеушілігінен</a:t>
            </a:r>
            <a:r>
              <a:rPr lang="ru-RU" dirty="0" smtClean="0">
                <a:latin typeface="Times New Roman" panose="02020603050405020304" pitchFamily="18" charset="0"/>
                <a:cs typeface="Times New Roman" panose="02020603050405020304" pitchFamily="18" charset="0"/>
              </a:rPr>
              <a:t> ми </a:t>
            </a:r>
            <a:r>
              <a:rPr lang="ru-RU" dirty="0" err="1" smtClean="0">
                <a:latin typeface="Times New Roman" panose="02020603050405020304" pitchFamily="18" charset="0"/>
                <a:cs typeface="Times New Roman" panose="02020603050405020304" pitchFamily="18" charset="0"/>
              </a:rPr>
              <a:t>ең көп зардап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шегеді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Сондықтан церебральды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гипоксияның ауыр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зардаптары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болуы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мүмкін.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Оның келесі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белгілері</a:t>
            </a:r>
            <a:r>
              <a:rPr lang="ru-RU" dirty="0" smtClean="0">
                <a:latin typeface="Times New Roman" panose="02020603050405020304" pitchFamily="18" charset="0"/>
                <a:cs typeface="Times New Roman" panose="02020603050405020304" pitchFamily="18" charset="0"/>
              </a:rPr>
              <a:t> бар:</a:t>
            </a:r>
          </a:p>
          <a:p>
            <a:pPr algn="just">
              <a:buFont typeface="+mj-lt"/>
              <a:buAutoNum type="arabicPeriod"/>
            </a:pPr>
            <a:r>
              <a:rPr lang="ru-RU" dirty="0" err="1" smtClean="0">
                <a:latin typeface="Times New Roman" panose="02020603050405020304" pitchFamily="18" charset="0"/>
                <a:cs typeface="Times New Roman" panose="02020603050405020304" pitchFamily="18" charset="0"/>
              </a:rPr>
              <a:t>Бірінші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кезең:</a:t>
            </a:r>
            <a:endParaRPr lang="ru-RU" dirty="0" smtClean="0">
              <a:latin typeface="Times New Roman" panose="02020603050405020304" pitchFamily="18" charset="0"/>
              <a:cs typeface="Times New Roman" panose="02020603050405020304" pitchFamily="18" charset="0"/>
            </a:endParaRPr>
          </a:p>
          <a:p>
            <a:pPr marL="742950" lvl="1" indent="-285750" algn="just">
              <a:buFont typeface="+mj-lt"/>
              <a:buAutoNum type="arabicPeriod"/>
            </a:pPr>
            <a:r>
              <a:rPr lang="ru-RU" dirty="0" err="1" smtClean="0">
                <a:latin typeface="Times New Roman" panose="02020603050405020304" pitchFamily="18" charset="0"/>
                <a:cs typeface="Times New Roman" panose="02020603050405020304" pitchFamily="18" charset="0"/>
              </a:rPr>
              <a:t>гиперқозғыштық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шамадан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тыс</a:t>
            </a:r>
            <a:r>
              <a:rPr lang="ru-RU" dirty="0" smtClean="0">
                <a:latin typeface="Times New Roman" panose="02020603050405020304" pitchFamily="18" charset="0"/>
                <a:cs typeface="Times New Roman" panose="02020603050405020304" pitchFamily="18" charset="0"/>
              </a:rPr>
              <a:t> энергия, </a:t>
            </a:r>
            <a:r>
              <a:rPr lang="ru-RU" dirty="0" err="1" smtClean="0">
                <a:latin typeface="Times New Roman" panose="02020603050405020304" pitchFamily="18" charset="0"/>
                <a:cs typeface="Times New Roman" panose="02020603050405020304" pitchFamily="18" charset="0"/>
              </a:rPr>
              <a:t>эйфорияның негізсіз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күйі</a:t>
            </a:r>
            <a:endParaRPr lang="ru-RU" dirty="0" smtClean="0">
              <a:latin typeface="Times New Roman" panose="02020603050405020304" pitchFamily="18" charset="0"/>
              <a:cs typeface="Times New Roman" panose="02020603050405020304" pitchFamily="18" charset="0"/>
            </a:endParaRPr>
          </a:p>
          <a:p>
            <a:pPr marL="742950" lvl="1" indent="-285750" algn="just">
              <a:buFont typeface="+mj-lt"/>
              <a:buAutoNum type="arabicPeriod"/>
            </a:pPr>
            <a:r>
              <a:rPr lang="ru-RU" dirty="0" err="1" smtClean="0">
                <a:latin typeface="Times New Roman" panose="02020603050405020304" pitchFamily="18" charset="0"/>
                <a:cs typeface="Times New Roman" panose="02020603050405020304" pitchFamily="18" charset="0"/>
              </a:rPr>
              <a:t>үйлестіру проблемалары</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тұрақсыз жүру, бақыланбайтын бұлшықет жиырылуы</a:t>
            </a:r>
            <a:endParaRPr lang="ru-RU" dirty="0" smtClean="0">
              <a:latin typeface="Times New Roman" panose="02020603050405020304" pitchFamily="18" charset="0"/>
              <a:cs typeface="Times New Roman" panose="02020603050405020304" pitchFamily="18" charset="0"/>
            </a:endParaRPr>
          </a:p>
          <a:p>
            <a:pPr marL="742950" lvl="1" indent="-285750" algn="just">
              <a:buFont typeface="+mj-lt"/>
              <a:buAutoNum type="arabicPeriod"/>
            </a:pPr>
            <a:r>
              <a:rPr lang="ru-RU" dirty="0" err="1" smtClean="0">
                <a:latin typeface="Times New Roman" panose="02020603050405020304" pitchFamily="18" charset="0"/>
                <a:cs typeface="Times New Roman" panose="02020603050405020304" pitchFamily="18" charset="0"/>
              </a:rPr>
              <a:t>терінің табиғи еместігі</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шамадан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тыс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бозару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 </a:t>
            </a:r>
            <a:r>
              <a:rPr lang="ru-RU" dirty="0" smtClean="0">
                <a:latin typeface="Times New Roman" panose="02020603050405020304" pitchFamily="18" charset="0"/>
                <a:cs typeface="Times New Roman" panose="02020603050405020304" pitchFamily="18" charset="0"/>
              </a:rPr>
              <a:t>цианоз, </a:t>
            </a:r>
            <a:r>
              <a:rPr lang="ru-RU" dirty="0" err="1" smtClean="0">
                <a:latin typeface="Times New Roman" panose="02020603050405020304" pitchFamily="18" charset="0"/>
                <a:cs typeface="Times New Roman" panose="02020603050405020304" pitchFamily="18" charset="0"/>
              </a:rPr>
              <a:t>немесе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керісінше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шамадан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тыс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қызару</a:t>
            </a:r>
            <a:endParaRPr lang="ru-RU" dirty="0" smtClean="0">
              <a:latin typeface="Times New Roman" panose="02020603050405020304" pitchFamily="18" charset="0"/>
              <a:cs typeface="Times New Roman" panose="02020603050405020304" pitchFamily="18" charset="0"/>
            </a:endParaRPr>
          </a:p>
          <a:p>
            <a:pPr algn="just">
              <a:buFont typeface="+mj-lt"/>
              <a:buAutoNum type="arabicPeriod"/>
            </a:pPr>
            <a:r>
              <a:rPr lang="ru-RU" dirty="0" err="1" smtClean="0">
                <a:latin typeface="Times New Roman" panose="02020603050405020304" pitchFamily="18" charset="0"/>
                <a:cs typeface="Times New Roman" panose="02020603050405020304" pitchFamily="18" charset="0"/>
              </a:rPr>
              <a:t>Екінші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кезең:</a:t>
            </a:r>
            <a:endParaRPr lang="ru-RU" dirty="0" smtClean="0">
              <a:latin typeface="Times New Roman" panose="02020603050405020304" pitchFamily="18" charset="0"/>
              <a:cs typeface="Times New Roman" panose="02020603050405020304" pitchFamily="18" charset="0"/>
            </a:endParaRPr>
          </a:p>
          <a:p>
            <a:pPr marL="742950" lvl="1" indent="-285750" algn="just">
              <a:buFont typeface="+mj-lt"/>
              <a:buAutoNum type="arabicPeriod"/>
            </a:pPr>
            <a:r>
              <a:rPr lang="ru-RU" dirty="0" smtClean="0">
                <a:latin typeface="Times New Roman" panose="02020603050405020304" pitchFamily="18" charset="0"/>
                <a:cs typeface="Times New Roman" panose="02020603050405020304" pitchFamily="18" charset="0"/>
              </a:rPr>
              <a:t>летаргия - </a:t>
            </a:r>
            <a:r>
              <a:rPr lang="ru-RU" dirty="0" err="1" smtClean="0">
                <a:latin typeface="Times New Roman" panose="02020603050405020304" pitchFamily="18" charset="0"/>
                <a:cs typeface="Times New Roman" panose="02020603050405020304" pitchFamily="18" charset="0"/>
              </a:rPr>
              <a:t>белсенді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жүйке жүйесінің төмендеуіне байланысты</a:t>
            </a:r>
            <a:endParaRPr lang="ru-RU" dirty="0" smtClean="0">
              <a:latin typeface="Times New Roman" panose="02020603050405020304" pitchFamily="18" charset="0"/>
              <a:cs typeface="Times New Roman" panose="02020603050405020304" pitchFamily="18" charset="0"/>
            </a:endParaRPr>
          </a:p>
          <a:p>
            <a:pPr marL="742950" lvl="1" indent="-285750" algn="just">
              <a:buFont typeface="+mj-lt"/>
              <a:buAutoNum type="arabicPeriod"/>
            </a:pPr>
            <a:r>
              <a:rPr lang="ru-RU" dirty="0" err="1" smtClean="0">
                <a:latin typeface="Times New Roman" panose="02020603050405020304" pitchFamily="18" charset="0"/>
                <a:cs typeface="Times New Roman" panose="02020603050405020304" pitchFamily="18" charset="0"/>
              </a:rPr>
              <a:t>жүрек айнуы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 қатты құсу</a:t>
            </a:r>
            <a:endParaRPr lang="ru-RU" dirty="0" smtClean="0">
              <a:latin typeface="Times New Roman" panose="02020603050405020304" pitchFamily="18" charset="0"/>
              <a:cs typeface="Times New Roman" panose="02020603050405020304" pitchFamily="18" charset="0"/>
            </a:endParaRPr>
          </a:p>
          <a:p>
            <a:pPr marL="742950" lvl="1" indent="-285750" algn="just">
              <a:buFont typeface="+mj-lt"/>
              <a:buAutoNum type="arabicPeriod"/>
            </a:pPr>
            <a:r>
              <a:rPr lang="ru-RU" dirty="0" smtClean="0">
                <a:latin typeface="Times New Roman" panose="02020603050405020304" pitchFamily="18" charset="0"/>
                <a:cs typeface="Times New Roman" panose="02020603050405020304" pitchFamily="18" charset="0"/>
              </a:rPr>
              <a:t>бас </a:t>
            </a:r>
            <a:r>
              <a:rPr lang="ru-RU" dirty="0" err="1" smtClean="0">
                <a:latin typeface="Times New Roman" panose="02020603050405020304" pitchFamily="18" charset="0"/>
                <a:cs typeface="Times New Roman" panose="02020603050405020304" pitchFamily="18" charset="0"/>
              </a:rPr>
              <a:t>айналу</a:t>
            </a:r>
            <a:endParaRPr lang="ru-RU" dirty="0" smtClean="0">
              <a:latin typeface="Times New Roman" panose="02020603050405020304" pitchFamily="18" charset="0"/>
              <a:cs typeface="Times New Roman" panose="02020603050405020304" pitchFamily="18" charset="0"/>
            </a:endParaRPr>
          </a:p>
          <a:p>
            <a:pPr marL="742950" lvl="1" indent="-285750" algn="just">
              <a:buFont typeface="+mj-lt"/>
              <a:buAutoNum type="arabicPeriod"/>
            </a:pPr>
            <a:r>
              <a:rPr lang="ru-RU" dirty="0" err="1" smtClean="0">
                <a:latin typeface="Times New Roman" panose="02020603050405020304" pitchFamily="18" charset="0"/>
                <a:cs typeface="Times New Roman" panose="02020603050405020304" pitchFamily="18" charset="0"/>
              </a:rPr>
              <a:t>бұлыңғыр көру және сананың жоғалуы</a:t>
            </a:r>
            <a:endParaRPr lang="ru-RU" dirty="0" smtClean="0">
              <a:latin typeface="Times New Roman" panose="02020603050405020304" pitchFamily="18" charset="0"/>
              <a:cs typeface="Times New Roman" panose="02020603050405020304" pitchFamily="18" charset="0"/>
            </a:endParaRPr>
          </a:p>
          <a:p>
            <a:pPr algn="just"/>
            <a:r>
              <a:rPr lang="ru-RU" dirty="0" err="1" smtClean="0">
                <a:latin typeface="Times New Roman" panose="02020603050405020304" pitchFamily="18" charset="0"/>
                <a:cs typeface="Times New Roman" panose="02020603050405020304" pitchFamily="18" charset="0"/>
              </a:rPr>
              <a:t>Ең ауыр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жағдайларда церебральды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ісіну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пайда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болады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Бұл жағдайда гипоксияның салдары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ең ауыр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болуы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мүмкін.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Науқас шартты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 шартсыз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рефлекстерді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жоғалтады, органдар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өздерінің қалыпты жұмысын тоқтатады, бұл ақыр соңында терең комаға әкеледі</a:t>
            </a:r>
            <a:r>
              <a:rPr lang="ru-RU" dirty="0" err="1"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611560" y="260648"/>
            <a:ext cx="7776864" cy="61169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2357422" y="285728"/>
            <a:ext cx="5310922" cy="584775"/>
          </a:xfrm>
          <a:prstGeom prst="rect">
            <a:avLst/>
          </a:prstGeom>
          <a:noFill/>
        </p:spPr>
        <p:txBody>
          <a:bodyPr wrap="square" rtlCol="0">
            <a:spAutoFit/>
          </a:bodyPr>
          <a:lstStyle/>
          <a:p>
            <a:pPr algn="ctr"/>
            <a:r>
              <a:rPr lang="kk-KZ" sz="3200" b="1" dirty="0" smtClean="0">
                <a:latin typeface="Times New Roman" panose="02020603050405020304" pitchFamily="18" charset="0"/>
                <a:cs typeface="Times New Roman" panose="02020603050405020304" pitchFamily="18" charset="0"/>
              </a:rPr>
              <a:t>Тыныс алу аурулары</a:t>
            </a:r>
            <a:endParaRPr lang="kk-KZ"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3400" y="1219200"/>
            <a:ext cx="8077200" cy="1384995"/>
          </a:xfrm>
          <a:prstGeom prst="rect">
            <a:avLst/>
          </a:prstGeom>
          <a:solidFill>
            <a:schemeClr val="bg1"/>
          </a:solidFill>
        </p:spPr>
        <p:txBody>
          <a:bodyPr wrap="square" rtlCol="0">
            <a:spAutoFit/>
          </a:bodyPr>
          <a:lstStyle/>
          <a:p>
            <a:pPr algn="just"/>
            <a:r>
              <a:rPr lang="ru-RU" sz="2800" dirty="0" smtClean="0">
                <a:latin typeface="Times New Roman" panose="02020603050405020304" pitchFamily="18" charset="0"/>
                <a:cs typeface="Times New Roman" panose="02020603050405020304" pitchFamily="18" charset="0"/>
              </a:rPr>
              <a:t>Тыныс </a:t>
            </a:r>
            <a:r>
              <a:rPr lang="ru-RU" sz="2800" dirty="0" err="1" smtClean="0">
                <a:latin typeface="Times New Roman" panose="02020603050405020304" pitchFamily="18" charset="0"/>
                <a:cs typeface="Times New Roman" panose="02020603050405020304" pitchFamily="18" charset="0"/>
              </a:rPr>
              <a:t>алу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мүшелерінің ауруларына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тұмаудан </a:t>
            </a:r>
            <a:r>
              <a:rPr lang="ru-RU" sz="2800" dirty="0" smtClean="0">
                <a:latin typeface="Times New Roman" panose="02020603050405020304" pitchFamily="18" charset="0"/>
                <a:cs typeface="Times New Roman" panose="02020603050405020304" pitchFamily="18" charset="0"/>
              </a:rPr>
              <a:t>баска — </a:t>
            </a:r>
            <a:r>
              <a:rPr lang="ru-RU" sz="2800" dirty="0" err="1" smtClean="0">
                <a:latin typeface="Times New Roman" panose="02020603050405020304" pitchFamily="18" charset="0"/>
                <a:cs typeface="Times New Roman" panose="02020603050405020304" pitchFamily="18" charset="0"/>
              </a:rPr>
              <a:t>ауатамыр</a:t>
            </a:r>
            <a:r>
              <a:rPr lang="ru-RU" sz="2800" dirty="0" smtClean="0">
                <a:latin typeface="Times New Roman" panose="02020603050405020304" pitchFamily="18" charset="0"/>
                <a:cs typeface="Times New Roman" panose="02020603050405020304" pitchFamily="18" charset="0"/>
              </a:rPr>
              <a:t> мен </a:t>
            </a:r>
            <a:r>
              <a:rPr lang="ru-RU" sz="2800" dirty="0" err="1" smtClean="0">
                <a:latin typeface="Times New Roman" panose="02020603050405020304" pitchFamily="18" charset="0"/>
                <a:cs typeface="Times New Roman" panose="02020603050405020304" pitchFamily="18" charset="0"/>
              </a:rPr>
              <a:t>өкпенін қабынуы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тыныс</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демікпесі</a:t>
            </a:r>
            <a:r>
              <a:rPr lang="ru-RU" sz="2800" dirty="0" smtClean="0">
                <a:latin typeface="Times New Roman" panose="02020603050405020304" pitchFamily="18" charset="0"/>
                <a:cs typeface="Times New Roman" panose="02020603050405020304" pitchFamily="18" charset="0"/>
              </a:rPr>
              <a:t>, туберкулез </a:t>
            </a:r>
            <a:r>
              <a:rPr lang="ru-RU" sz="2800" dirty="0" err="1" smtClean="0">
                <a:latin typeface="Times New Roman" panose="02020603050405020304" pitchFamily="18" charset="0"/>
                <a:cs typeface="Times New Roman" panose="02020603050405020304" pitchFamily="18" charset="0"/>
              </a:rPr>
              <a:t>және </a:t>
            </a:r>
            <a:r>
              <a:rPr lang="ru-RU" sz="2800" dirty="0" smtClean="0">
                <a:latin typeface="Times New Roman" panose="02020603050405020304" pitchFamily="18" charset="0"/>
                <a:cs typeface="Times New Roman" panose="02020603050405020304" pitchFamily="18" charset="0"/>
              </a:rPr>
              <a:t>т.б. </a:t>
            </a:r>
            <a:r>
              <a:rPr lang="ru-RU" sz="2800" dirty="0" err="1" smtClean="0">
                <a:latin typeface="Times New Roman" panose="02020603050405020304" pitchFamily="18" charset="0"/>
                <a:cs typeface="Times New Roman" panose="02020603050405020304" pitchFamily="18" charset="0"/>
              </a:rPr>
              <a:t>жатады</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7" name="Рисунок 6" descr="800px-Thoracic_anatomy.jpg"/>
          <p:cNvPicPr>
            <a:picLocks noChangeAspect="1"/>
          </p:cNvPicPr>
          <p:nvPr/>
        </p:nvPicPr>
        <p:blipFill>
          <a:blip r:embed="rId2" cstate="print"/>
          <a:stretch>
            <a:fillRect/>
          </a:stretch>
        </p:blipFill>
        <p:spPr>
          <a:xfrm>
            <a:off x="1981200" y="3200400"/>
            <a:ext cx="4752345" cy="2840922"/>
          </a:xfrm>
          <a:prstGeom prst="rect">
            <a:avLst/>
          </a:prstGeom>
          <a:ln>
            <a:noFill/>
          </a:ln>
          <a:effectLst>
            <a:softEdge rad="112500"/>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838200" y="304800"/>
            <a:ext cx="7772400" cy="461665"/>
          </a:xfrm>
          <a:prstGeom prst="rect">
            <a:avLst/>
          </a:prstGeom>
          <a:noFill/>
        </p:spPr>
        <p:txBody>
          <a:bodyPr wrap="square" rtlCol="0">
            <a:spAutoFit/>
          </a:bodyPr>
          <a:lstStyle/>
          <a:p>
            <a:pPr algn="ctr"/>
            <a:r>
              <a:rPr lang="ru-RU" sz="2400" b="1" dirty="0" err="1" smtClean="0">
                <a:latin typeface="Times New Roman" panose="02020603050405020304" pitchFamily="18" charset="0"/>
                <a:cs typeface="Times New Roman" panose="02020603050405020304" pitchFamily="18" charset="0"/>
              </a:rPr>
              <a:t>Тыныс</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демікпесі</a:t>
            </a:r>
            <a:r>
              <a:rPr lang="ru-RU"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                        Туберкулез </a:t>
            </a:r>
            <a:r>
              <a:rPr lang="ru-RU" sz="2400" b="1" dirty="0" err="1" smtClean="0">
                <a:latin typeface="Times New Roman" panose="02020603050405020304" pitchFamily="18" charset="0"/>
                <a:cs typeface="Times New Roman" panose="02020603050405020304" pitchFamily="18" charset="0"/>
              </a:rPr>
              <a:t>ауруы</a:t>
            </a:r>
            <a:endParaRPr lang="ru-RU" sz="2400" b="1"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381000" y="838200"/>
            <a:ext cx="4495800" cy="5078313"/>
          </a:xfrm>
          <a:prstGeom prst="rect">
            <a:avLst/>
          </a:prstGeom>
          <a:noFill/>
        </p:spPr>
        <p:txBody>
          <a:bodyPr wrap="square" rtlCol="0">
            <a:spAutoFit/>
          </a:bodyPr>
          <a:lstStyle/>
          <a:p>
            <a:pPr algn="just"/>
            <a:r>
              <a:rPr lang="ru-RU" dirty="0" err="1" smtClean="0">
                <a:latin typeface="Times New Roman" panose="02020603050405020304" pitchFamily="18" charset="0"/>
                <a:cs typeface="Times New Roman" panose="02020603050405020304" pitchFamily="18" charset="0"/>
              </a:rPr>
              <a:t>Ауырған адамның тыныс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алуы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қиындайды.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Бұл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булықтыратын ұстамалы </a:t>
            </a:r>
            <a:r>
              <a:rPr lang="ru-RU" dirty="0" smtClean="0">
                <a:latin typeface="Times New Roman" panose="02020603050405020304" pitchFamily="18" charset="0"/>
                <a:cs typeface="Times New Roman" panose="02020603050405020304" pitchFamily="18" charset="0"/>
              </a:rPr>
              <a:t>ауру. </a:t>
            </a:r>
            <a:r>
              <a:rPr lang="ru-RU" dirty="0" err="1" smtClean="0">
                <a:latin typeface="Times New Roman" panose="02020603050405020304" pitchFamily="18" charset="0"/>
                <a:cs typeface="Times New Roman" panose="02020603050405020304" pitchFamily="18" charset="0"/>
              </a:rPr>
              <a:t>Аурудың пайда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болуына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шаң-тозаң, малдың жүні, шөп, гүл және </a:t>
            </a:r>
            <a:r>
              <a:rPr lang="ru-RU" dirty="0" smtClean="0">
                <a:latin typeface="Times New Roman" panose="02020603050405020304" pitchFamily="18" charset="0"/>
                <a:cs typeface="Times New Roman" panose="02020603050405020304" pitchFamily="18" charset="0"/>
              </a:rPr>
              <a:t>т.б. </a:t>
            </a:r>
            <a:r>
              <a:rPr lang="ru-RU" dirty="0" err="1" smtClean="0">
                <a:latin typeface="Times New Roman" panose="02020603050405020304" pitchFamily="18" charset="0"/>
                <a:cs typeface="Times New Roman" panose="02020603050405020304" pitchFamily="18" charset="0"/>
              </a:rPr>
              <a:t>иісі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 көңіл-күйдің езгеруі</a:t>
            </a:r>
            <a:r>
              <a:rPr lang="ru-RU" dirty="0" smtClean="0">
                <a:latin typeface="Times New Roman" panose="02020603050405020304" pitchFamily="18" charset="0"/>
                <a:cs typeface="Times New Roman" panose="02020603050405020304" pitchFamily="18" charset="0"/>
              </a:rPr>
              <a:t> де </a:t>
            </a:r>
            <a:r>
              <a:rPr lang="ru-RU" dirty="0" err="1" smtClean="0">
                <a:latin typeface="Times New Roman" panose="02020603050405020304" pitchFamily="18" charset="0"/>
                <a:cs typeface="Times New Roman" panose="02020603050405020304" pitchFamily="18" charset="0"/>
              </a:rPr>
              <a:t>әсер етеді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Негізінен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тыныс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демікпесі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тұқым қуалайды.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Бұл ауруға шалдыққан балалар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ашуланшақ келеді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денесіне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есекжем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теміреткі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бертпе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шығады.</a:t>
            </a:r>
            <a:r>
              <a:rPr lang="ru-RU" dirty="0" smtClean="0">
                <a:latin typeface="Times New Roman" panose="02020603050405020304" pitchFamily="18" charset="0"/>
                <a:cs typeface="Times New Roman" panose="02020603050405020304" pitchFamily="18" charset="0"/>
              </a:rPr>
              <a:t> Ауру </a:t>
            </a:r>
            <a:r>
              <a:rPr lang="ru-RU" dirty="0" err="1" smtClean="0">
                <a:latin typeface="Times New Roman" panose="02020603050405020304" pitchFamily="18" charset="0"/>
                <a:cs typeface="Times New Roman" panose="02020603050405020304" pitchFamily="18" charset="0"/>
              </a:rPr>
              <a:t>ұстағанда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өкпенін шырышты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қабықшасы ісініп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ауатамырлардың түтікшелерін бітейді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тамырлары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білеуленеді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Демікпеден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сақтану үшін организмді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шынықтырып, ты¬ныс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тынысы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тарылады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наукас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булығып, сырылдап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алады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көгеріп, күре алу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жаттығуларымен шұғылданып, еңбек </a:t>
            </a:r>
            <a:r>
              <a:rPr lang="ru-RU" dirty="0" smtClean="0">
                <a:latin typeface="Times New Roman" panose="02020603050405020304" pitchFamily="18" charset="0"/>
                <a:cs typeface="Times New Roman" panose="02020603050405020304" pitchFamily="18" charset="0"/>
              </a:rPr>
              <a:t>пен </a:t>
            </a:r>
            <a:r>
              <a:rPr lang="ru-RU" dirty="0" err="1" smtClean="0">
                <a:latin typeface="Times New Roman" panose="02020603050405020304" pitchFamily="18" charset="0"/>
                <a:cs typeface="Times New Roman" panose="02020603050405020304" pitchFamily="18" charset="0"/>
              </a:rPr>
              <a:t>демалысты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дұрыс ұйымдастыру құжет</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334000" y="1066800"/>
            <a:ext cx="3276600" cy="4524315"/>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Туберкулез </a:t>
            </a:r>
            <a:r>
              <a:rPr lang="ru-RU" dirty="0" err="1">
                <a:latin typeface="Times New Roman" panose="02020603050405020304" pitchFamily="18" charset="0"/>
                <a:cs typeface="Times New Roman" panose="02020603050405020304" pitchFamily="18" charset="0"/>
              </a:rPr>
              <a:t>ауруын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туғызатын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таяқшасы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бактериясы</a:t>
            </a:r>
            <a:r>
              <a:rPr lang="ru-RU" dirty="0">
                <a:latin typeface="Times New Roman" panose="02020603050405020304" pitchFamily="18" charset="0"/>
                <a:cs typeface="Times New Roman" panose="02020603050405020304" pitchFamily="18" charset="0"/>
              </a:rPr>
              <a:t>. Ол </a:t>
            </a:r>
            <a:r>
              <a:rPr lang="ru-RU" dirty="0" err="1">
                <a:latin typeface="Times New Roman" panose="02020603050405020304" pitchFamily="18" charset="0"/>
                <a:cs typeface="Times New Roman" panose="02020603050405020304" pitchFamily="18" charset="0"/>
              </a:rPr>
              <a:t>түшкіргенде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сөйлегенде</a:t>
            </a:r>
            <a:r>
              <a:rPr lang="ru-RU" dirty="0">
                <a:latin typeface="Times New Roman" panose="02020603050405020304" pitchFamily="18" charset="0"/>
                <a:cs typeface="Times New Roman" panose="02020603050405020304" pitchFamily="18" charset="0"/>
              </a:rPr>
              <a:t> 1—2 </a:t>
            </a:r>
            <a:r>
              <a:rPr lang="ru-RU" dirty="0" err="1">
                <a:latin typeface="Times New Roman" panose="02020603050405020304" pitchFamily="18" charset="0"/>
                <a:cs typeface="Times New Roman" panose="02020603050405020304" pitchFamily="18" charset="0"/>
              </a:rPr>
              <a:t>метрге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дейін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сілекейімен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шашырап</a:t>
            </a:r>
            <a:r>
              <a:rPr lang="ru-RU" dirty="0">
                <a:latin typeface="Times New Roman" panose="02020603050405020304" pitchFamily="18" charset="0"/>
                <a:cs typeface="Times New Roman" panose="02020603050405020304" pitchFamily="18" charset="0"/>
              </a:rPr>
              <a:t>, микробы </a:t>
            </a:r>
            <a:r>
              <a:rPr lang="ru-RU" dirty="0" err="1">
                <a:latin typeface="Times New Roman" panose="02020603050405020304" pitchFamily="18" charset="0"/>
                <a:cs typeface="Times New Roman" panose="02020603050405020304" pitchFamily="18" charset="0"/>
              </a:rPr>
              <a:t>ауаны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ластайды</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Cay </a:t>
            </a:r>
            <a:r>
              <a:rPr lang="ru-RU" dirty="0">
                <a:latin typeface="Times New Roman" panose="02020603050405020304" pitchFamily="18" charset="0"/>
                <a:cs typeface="Times New Roman" panose="02020603050405020304" pitchFamily="18" charset="0"/>
              </a:rPr>
              <a:t>адам тыныс </a:t>
            </a:r>
            <a:r>
              <a:rPr lang="ru-RU" dirty="0" err="1">
                <a:latin typeface="Times New Roman" panose="02020603050405020304" pitchFamily="18" charset="0"/>
                <a:cs typeface="Times New Roman" panose="02020603050405020304" pitchFamily="18" charset="0"/>
              </a:rPr>
              <a:t>алганда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микроб </a:t>
            </a:r>
            <a:r>
              <a:rPr lang="ru-RU" dirty="0" err="1">
                <a:latin typeface="Times New Roman" panose="02020603050405020304" pitchFamily="18" charset="0"/>
                <a:cs typeface="Times New Roman" panose="02020603050405020304" pitchFamily="18" charset="0"/>
              </a:rPr>
              <a:t>мұрын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қуысына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енеді</a:t>
            </a:r>
            <a:r>
              <a:rPr lang="ru-RU" dirty="0">
                <a:latin typeface="Times New Roman" panose="02020603050405020304" pitchFamily="18" charset="0"/>
                <a:cs typeface="Times New Roman" panose="02020603050405020304" pitchFamily="18" charset="0"/>
              </a:rPr>
              <a:t> де, сол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өкпеге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түсіп</a:t>
            </a:r>
            <a:r>
              <a:rPr lang="ru-RU" dirty="0">
                <a:latin typeface="Times New Roman" panose="02020603050405020304" pitchFamily="18" charset="0"/>
                <a:cs typeface="Times New Roman" panose="02020603050405020304" pitchFamily="18" charset="0"/>
              </a:rPr>
              <a:t>, оны </a:t>
            </a:r>
            <a:r>
              <a:rPr lang="ru-RU" dirty="0" err="1">
                <a:latin typeface="Times New Roman" panose="02020603050405020304" pitchFamily="18" charset="0"/>
                <a:cs typeface="Times New Roman" panose="02020603050405020304" pitchFamily="18" charset="0"/>
              </a:rPr>
              <a:t>зақымдайды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Науқас</a:t>
            </a:r>
            <a:r>
              <a:rPr lang="ru-RU" dirty="0">
                <a:latin typeface="Times New Roman" panose="02020603050405020304" pitchFamily="18" charset="0"/>
                <a:cs typeface="Times New Roman" panose="02020603050405020304" pitchFamily="18" charset="0"/>
              </a:rPr>
              <a:t> адам </a:t>
            </a:r>
            <a:r>
              <a:rPr lang="ru-RU" dirty="0" err="1">
                <a:latin typeface="Times New Roman" panose="02020603050405020304" pitchFamily="18" charset="0"/>
                <a:cs typeface="Times New Roman" panose="02020603050405020304" pitchFamily="18" charset="0"/>
              </a:rPr>
              <a:t>әуелі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аздап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жөтеледі</a:t>
            </a:r>
            <a:r>
              <a:rPr lang="ru-RU" dirty="0">
                <a:latin typeface="Times New Roman" panose="02020603050405020304" pitchFamily="18" charset="0"/>
                <a:cs typeface="Times New Roman" panose="02020603050405020304" pitchFamily="18" charset="0"/>
              </a:rPr>
              <a:t> де, одан </a:t>
            </a:r>
            <a:r>
              <a:rPr lang="ru-RU" dirty="0" err="1">
                <a:latin typeface="Times New Roman" panose="02020603050405020304" pitchFamily="18" charset="0"/>
                <a:cs typeface="Times New Roman" panose="02020603050405020304" pitchFamily="18" charset="0"/>
              </a:rPr>
              <a:t>соң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азайып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жүдейді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тамаққа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тәбеті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шаппай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ұйықтағанда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терлей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кызуы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кешке</a:t>
            </a:r>
            <a:r>
              <a:rPr lang="ru-RU" dirty="0">
                <a:latin typeface="Times New Roman" panose="02020603050405020304" pitchFamily="18" charset="0"/>
                <a:cs typeface="Times New Roman" panose="02020603050405020304" pitchFamily="18" charset="0"/>
              </a:rPr>
              <a:t> карай 37—37,5 </a:t>
            </a:r>
            <a:r>
              <a:rPr lang="ru-RU" dirty="0" err="1">
                <a:latin typeface="Times New Roman" panose="02020603050405020304" pitchFamily="18" charset="0"/>
                <a:cs typeface="Times New Roman" panose="02020603050405020304" pitchFamily="18" charset="0"/>
              </a:rPr>
              <a:t>градусқа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дейін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көтеріледі</a:t>
            </a:r>
            <a:r>
              <a:rPr lang="ru-RU" dirty="0">
                <a:latin typeface="Times New Roman" panose="02020603050405020304" pitchFamily="18" charset="0"/>
                <a:cs typeface="Times New Roman" panose="02020603050405020304" pitchFamily="18" charset="0"/>
              </a:rPr>
              <a:t>.</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786" y="357166"/>
            <a:ext cx="7500990" cy="461665"/>
          </a:xfrm>
          <a:prstGeom prst="rect">
            <a:avLst/>
          </a:prstGeom>
          <a:noFill/>
        </p:spPr>
        <p:txBody>
          <a:bodyPr wrap="square" rtlCol="0">
            <a:spAutoFit/>
          </a:bodyPr>
          <a:lstStyle/>
          <a:p>
            <a:r>
              <a:rPr lang="ru-RU" sz="2400" b="1" dirty="0" err="1" smtClean="0">
                <a:latin typeface="Times New Roman" panose="02020603050405020304" pitchFamily="18" charset="0"/>
                <a:cs typeface="Times New Roman" panose="02020603050405020304" pitchFamily="18" charset="0"/>
              </a:rPr>
              <a:t>Темекі</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тартудың тыныс</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алу</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мүшелеріне әсері</a:t>
            </a:r>
            <a:endParaRPr lang="ru-RU"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990600"/>
            <a:ext cx="7643866" cy="1938992"/>
          </a:xfrm>
          <a:prstGeom prst="rect">
            <a:avLst/>
          </a:prstGeom>
          <a:noFill/>
        </p:spPr>
        <p:txBody>
          <a:bodyPr wrap="square" rtlCol="0">
            <a:spAutoFit/>
          </a:bodyPr>
          <a:lstStyle/>
          <a:p>
            <a:pPr algn="just"/>
            <a:r>
              <a:rPr lang="ru-RU" sz="2000" dirty="0" err="1" smtClean="0">
                <a:latin typeface="Times New Roman" panose="02020603050405020304" pitchFamily="18" charset="0"/>
                <a:cs typeface="Times New Roman" panose="02020603050405020304" pitchFamily="18" charset="0"/>
              </a:rPr>
              <a:t>Темекінін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түтінінде ете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улы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зат</a:t>
            </a:r>
            <a:r>
              <a:rPr lang="ru-RU" sz="2000" dirty="0" smtClean="0">
                <a:latin typeface="Times New Roman" panose="02020603050405020304" pitchFamily="18" charset="0"/>
                <a:cs typeface="Times New Roman" panose="02020603050405020304" pitchFamily="18" charset="0"/>
              </a:rPr>
              <a:t> — никотин бар. </a:t>
            </a:r>
            <a:r>
              <a:rPr lang="ru-RU" sz="2000" dirty="0" err="1" smtClean="0">
                <a:latin typeface="Times New Roman" panose="02020603050405020304" pitchFamily="18" charset="0"/>
                <a:cs typeface="Times New Roman" panose="02020603050405020304" pitchFamily="18" charset="0"/>
              </a:rPr>
              <a:t>Темекі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түтшнің ішінде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улы</a:t>
            </a:r>
            <a:r>
              <a:rPr lang="ru-RU" sz="2000" dirty="0" smtClean="0">
                <a:latin typeface="Times New Roman" panose="02020603050405020304" pitchFamily="18" charset="0"/>
                <a:cs typeface="Times New Roman" panose="02020603050405020304" pitchFamily="18" charset="0"/>
              </a:rPr>
              <a:t> газ, </a:t>
            </a:r>
            <a:r>
              <a:rPr lang="ru-RU" sz="2000" dirty="0" err="1" smtClean="0">
                <a:latin typeface="Times New Roman" panose="02020603050405020304" pitchFamily="18" charset="0"/>
                <a:cs typeface="Times New Roman" panose="02020603050405020304" pitchFamily="18" charset="0"/>
              </a:rPr>
              <a:t>шаң және күйе болады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Күніне </a:t>
            </a:r>
            <a:r>
              <a:rPr lang="ru-RU" sz="2000" dirty="0" smtClean="0">
                <a:latin typeface="Times New Roman" panose="02020603050405020304" pitchFamily="18" charset="0"/>
                <a:cs typeface="Times New Roman" panose="02020603050405020304" pitchFamily="18" charset="0"/>
              </a:rPr>
              <a:t>20 тал </a:t>
            </a:r>
            <a:r>
              <a:rPr lang="ru-RU" sz="2000" dirty="0" err="1" smtClean="0">
                <a:latin typeface="Times New Roman" panose="02020603050405020304" pitchFamily="18" charset="0"/>
                <a:cs typeface="Times New Roman" panose="02020603050405020304" pitchFamily="18" charset="0"/>
              </a:rPr>
              <a:t>темекі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тартатын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адам</a:t>
            </a:r>
            <a:r>
              <a:rPr lang="ru-RU" sz="2000" dirty="0" smtClean="0">
                <a:latin typeface="Times New Roman" panose="02020603050405020304" pitchFamily="18" charset="0"/>
                <a:cs typeface="Times New Roman" panose="02020603050405020304" pitchFamily="18" charset="0"/>
              </a:rPr>
              <a:t> 90 миллиграмм </a:t>
            </a:r>
            <a:r>
              <a:rPr lang="ru-RU" sz="2000" dirty="0" err="1" smtClean="0">
                <a:latin typeface="Times New Roman" panose="02020603050405020304" pitchFamily="18" charset="0"/>
                <a:cs typeface="Times New Roman" panose="02020603050405020304" pitchFamily="18" charset="0"/>
              </a:rPr>
              <a:t>шамасында</a:t>
            </a:r>
            <a:r>
              <a:rPr lang="ru-RU" sz="2000" dirty="0" smtClean="0">
                <a:latin typeface="Times New Roman" panose="02020603050405020304" pitchFamily="18" charset="0"/>
                <a:cs typeface="Times New Roman" panose="02020603050405020304" pitchFamily="18" charset="0"/>
              </a:rPr>
              <a:t> никотин </a:t>
            </a:r>
            <a:r>
              <a:rPr lang="ru-RU" sz="2000" dirty="0" err="1" smtClean="0">
                <a:latin typeface="Times New Roman" panose="02020603050405020304" pitchFamily="18" charset="0"/>
                <a:cs typeface="Times New Roman" panose="02020603050405020304" pitchFamily="18" charset="0"/>
              </a:rPr>
              <a:t>жұтады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Алғашқы рет</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темекі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тартканда</a:t>
            </a:r>
            <a:r>
              <a:rPr lang="ru-RU" sz="2000" dirty="0" smtClean="0">
                <a:latin typeface="Times New Roman" panose="02020603050405020304" pitchFamily="18" charset="0"/>
                <a:cs typeface="Times New Roman" panose="02020603050405020304" pitchFamily="18" charset="0"/>
              </a:rPr>
              <a:t> — </a:t>
            </a:r>
            <a:r>
              <a:rPr lang="ru-RU" sz="2000" dirty="0" err="1" smtClean="0">
                <a:latin typeface="Times New Roman" panose="02020603050405020304" pitchFamily="18" charset="0"/>
                <a:cs typeface="Times New Roman" panose="02020603050405020304" pitchFamily="18" charset="0"/>
              </a:rPr>
              <a:t>адам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уланады</a:t>
            </a:r>
            <a:r>
              <a:rPr lang="ru-RU" sz="2000" dirty="0" smtClean="0">
                <a:latin typeface="Times New Roman" panose="02020603050405020304" pitchFamily="18" charset="0"/>
                <a:cs typeface="Times New Roman" panose="02020603050405020304" pitchFamily="18" charset="0"/>
              </a:rPr>
              <a:t>: басы </a:t>
            </a:r>
            <a:r>
              <a:rPr lang="ru-RU" sz="2000" dirty="0" err="1" smtClean="0">
                <a:latin typeface="Times New Roman" panose="02020603050405020304" pitchFamily="18" charset="0"/>
                <a:cs typeface="Times New Roman" panose="02020603050405020304" pitchFamily="18" charset="0"/>
              </a:rPr>
              <a:t>айналады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жүрегі кағады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құсады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қол-аяғы дірілдейді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Темекі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мүшелерінін бәріне зиянды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өсер етеді</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938912" y="3258732"/>
            <a:ext cx="3747888" cy="1938992"/>
          </a:xfrm>
          <a:prstGeom prst="rect">
            <a:avLst/>
          </a:prstGeom>
        </p:spPr>
        <p:txBody>
          <a:bodyPr wrap="square">
            <a:spAutoFit/>
          </a:bodyPr>
          <a:lstStyle/>
          <a:p>
            <a:pPr algn="just"/>
            <a:r>
              <a:rPr lang="ru-RU" sz="2000" b="1" dirty="0" err="1">
                <a:latin typeface="Times New Roman" panose="02020603050405020304" pitchFamily="18" charset="0"/>
                <a:cs typeface="Times New Roman" panose="02020603050405020304" pitchFamily="18" charset="0"/>
              </a:rPr>
              <a:t>Өкпе обырымен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ауырғандардың </a:t>
            </a:r>
            <a:r>
              <a:rPr lang="ru-RU" sz="2000" b="1" dirty="0" err="1"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97</a:t>
            </a:r>
            <a:r>
              <a:rPr lang="ru-RU" sz="2000" b="1" dirty="0">
                <a:latin typeface="Times New Roman" panose="02020603050405020304" pitchFamily="18" charset="0"/>
                <a:cs typeface="Times New Roman" panose="02020603050405020304" pitchFamily="18" charset="0"/>
              </a:rPr>
              <a:t> %-ы </a:t>
            </a:r>
            <a:r>
              <a:rPr lang="ru-RU" sz="2000" b="1" dirty="0" err="1">
                <a:latin typeface="Times New Roman" panose="02020603050405020304" pitchFamily="18" charset="0"/>
                <a:cs typeface="Times New Roman" panose="02020603050405020304" pitchFamily="18" charset="0"/>
              </a:rPr>
              <a:t>темекі</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тартушылар</a:t>
            </a:r>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Себебі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темекіні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ұзақ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уакыт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тарткандыктан</a:t>
            </a:r>
            <a:r>
              <a:rPr lang="ru-RU" sz="2000" dirty="0">
                <a:latin typeface="Times New Roman" panose="02020603050405020304" pitchFamily="18" charset="0"/>
                <a:cs typeface="Times New Roman" panose="02020603050405020304" pitchFamily="18" charset="0"/>
              </a:rPr>
              <a:t>, жара пайда болады.</a:t>
            </a:r>
          </a:p>
        </p:txBody>
      </p:sp>
      <p:pic>
        <p:nvPicPr>
          <p:cNvPr id="7" name="Рисунок 6" descr="Gray970.png"/>
          <p:cNvPicPr>
            <a:picLocks noChangeAspect="1"/>
          </p:cNvPicPr>
          <p:nvPr/>
        </p:nvPicPr>
        <p:blipFill>
          <a:blip r:embed="rId2" cstate="print"/>
          <a:stretch>
            <a:fillRect/>
          </a:stretch>
        </p:blipFill>
        <p:spPr>
          <a:xfrm>
            <a:off x="443981" y="3352800"/>
            <a:ext cx="4092300" cy="2929136"/>
          </a:xfrm>
          <a:prstGeom prst="rect">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2895600" y="304800"/>
            <a:ext cx="3357586" cy="461665"/>
          </a:xfrm>
          <a:prstGeom prst="rect">
            <a:avLst/>
          </a:prstGeom>
          <a:solidFill>
            <a:schemeClr val="bg1"/>
          </a:solidFill>
        </p:spPr>
        <p:txBody>
          <a:bodyPr wrap="square" rtlCol="0">
            <a:spAutoFit/>
          </a:bodyPr>
          <a:lstStyle/>
          <a:p>
            <a:pPr algn="ctr"/>
            <a:r>
              <a:rPr lang="ru-RU" sz="2400" b="1" dirty="0" err="1" smtClean="0">
                <a:latin typeface="Times New Roman" panose="02020603050405020304" pitchFamily="18" charset="0"/>
                <a:cs typeface="Times New Roman" panose="02020603050405020304" pitchFamily="18" charset="0"/>
              </a:rPr>
              <a:t>Өкпенің қабынуы</a:t>
            </a:r>
            <a:endParaRPr lang="ru-RU"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1000" y="1143000"/>
            <a:ext cx="8382000" cy="1938992"/>
          </a:xfrm>
          <a:prstGeom prst="rect">
            <a:avLst/>
          </a:prstGeom>
          <a:noFill/>
        </p:spPr>
        <p:txBody>
          <a:bodyPr wrap="square" rtlCol="0">
            <a:spAutoFit/>
          </a:bodyPr>
          <a:lstStyle/>
          <a:p>
            <a:pPr algn="just"/>
            <a:r>
              <a:rPr lang="ru-RU" sz="2000" dirty="0" err="1" smtClean="0">
                <a:latin typeface="Times New Roman" panose="02020603050405020304" pitchFamily="18" charset="0"/>
                <a:cs typeface="Times New Roman" panose="02020603050405020304" pitchFamily="18" charset="0"/>
              </a:rPr>
              <a:t>Аурудың кең тарағаң түрі.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Организмге</a:t>
            </a:r>
            <a:r>
              <a:rPr lang="ru-RU" sz="2000" dirty="0" smtClean="0">
                <a:latin typeface="Times New Roman" panose="02020603050405020304" pitchFamily="18" charset="0"/>
                <a:cs typeface="Times New Roman" panose="02020603050405020304" pitchFamily="18" charset="0"/>
              </a:rPr>
              <a:t> ауру, </a:t>
            </a:r>
            <a:r>
              <a:rPr lang="ru-RU" sz="2000" dirty="0" err="1" smtClean="0">
                <a:latin typeface="Times New Roman" panose="02020603050405020304" pitchFamily="18" charset="0"/>
                <a:cs typeface="Times New Roman" panose="02020603050405020304" pitchFamily="18" charset="0"/>
              </a:rPr>
              <a:t>тудыратын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микробтар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түскенде және суық тигенде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өкпе кабынады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Өкпе кабынғанда дене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қызуы </a:t>
            </a:r>
            <a:r>
              <a:rPr lang="ru-RU" sz="2000" dirty="0" smtClean="0">
                <a:latin typeface="Times New Roman" panose="02020603050405020304" pitchFamily="18" charset="0"/>
                <a:cs typeface="Times New Roman" panose="02020603050405020304" pitchFamily="18" charset="0"/>
              </a:rPr>
              <a:t>39,4-40 </a:t>
            </a:r>
            <a:r>
              <a:rPr lang="ru-RU" sz="2000" dirty="0" err="1" smtClean="0">
                <a:latin typeface="Times New Roman" panose="02020603050405020304" pitchFamily="18" charset="0"/>
                <a:cs typeface="Times New Roman" panose="02020603050405020304" pitchFamily="18" charset="0"/>
              </a:rPr>
              <a:t>градуска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дейін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көтеріледі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жөтел пайда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болады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бүйірі шаншиды</a:t>
            </a:r>
            <a:r>
              <a:rPr lang="ru-RU" sz="2000" dirty="0" smtClean="0">
                <a:latin typeface="Times New Roman" panose="02020603050405020304" pitchFamily="18" charset="0"/>
                <a:cs typeface="Times New Roman" panose="02020603050405020304" pitchFamily="18" charset="0"/>
              </a:rPr>
              <a:t>. Адам </a:t>
            </a:r>
            <a:r>
              <a:rPr lang="ru-RU" sz="2000" dirty="0" err="1" smtClean="0">
                <a:latin typeface="Times New Roman" panose="02020603050405020304" pitchFamily="18" charset="0"/>
                <a:cs typeface="Times New Roman" panose="02020603050405020304" pitchFamily="18" charset="0"/>
              </a:rPr>
              <a:t>жөтелгенде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түшкіргенде шаншу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күшейеді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жиі-жиі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алып</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ентігеді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Мүндайда адамның екі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беті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қызарып, несептің түсі сарғыштанып, </a:t>
            </a:r>
            <a:r>
              <a:rPr lang="ru-RU" sz="2000" dirty="0" smtClean="0">
                <a:latin typeface="Times New Roman" panose="02020603050405020304" pitchFamily="18" charset="0"/>
                <a:cs typeface="Times New Roman" panose="02020603050405020304" pitchFamily="18" charset="0"/>
              </a:rPr>
              <a:t>аз </a:t>
            </a:r>
            <a:r>
              <a:rPr lang="ru-RU" sz="2000" dirty="0" err="1" smtClean="0">
                <a:latin typeface="Times New Roman" panose="02020603050405020304" pitchFamily="18" charset="0"/>
                <a:cs typeface="Times New Roman" panose="02020603050405020304" pitchFamily="18" charset="0"/>
              </a:rPr>
              <a:t>бөлінеді</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stretch>
            <a:fillRect/>
          </a:stretch>
        </p:blipFill>
        <p:spPr>
          <a:xfrm>
            <a:off x="2123728" y="3276600"/>
            <a:ext cx="4581872" cy="2988362"/>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ppt_w*0.05"/>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anim calcmode="lin" valueType="num">
                                      <p:cBhvr>
                                        <p:cTn id="15" dur="500" fill="hold"/>
                                        <p:tgtEl>
                                          <p:spTgt spid="6"/>
                                        </p:tgtEl>
                                        <p:attrNameLst>
                                          <p:attrName>ppt_x</p:attrName>
                                        </p:attrNameLst>
                                      </p:cBhvr>
                                      <p:tavLst>
                                        <p:tav tm="0">
                                          <p:val>
                                            <p:strVal val="#ppt_x-.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320"/>
            <a:ext cx="8229600" cy="900888"/>
          </a:xfrm>
          <a:prstGeom prst="rect">
            <a:avLst/>
          </a:prstGeom>
          <a:solidFill>
            <a:srgbClr val="83FC85"/>
          </a:solidFill>
        </p:spPr>
        <p:txBody>
          <a:bodyPr vert="horz" wrap="square" lIns="0" tIns="221615" rIns="0" bIns="0" rtlCol="0">
            <a:spAutoFit/>
          </a:bodyPr>
          <a:lstStyle/>
          <a:p>
            <a:pPr algn="ctr">
              <a:lnSpc>
                <a:spcPct val="100000"/>
              </a:lnSpc>
              <a:spcBef>
                <a:spcPts val="1745"/>
              </a:spcBef>
            </a:pPr>
            <a:r>
              <a:rPr lang="kk-KZ" sz="4400" i="0" spc="-35" dirty="0" smtClean="0">
                <a:latin typeface="Times New Roman" pitchFamily="18" charset="0"/>
                <a:cs typeface="Times New Roman" pitchFamily="18" charset="0"/>
              </a:rPr>
              <a:t>Қорытынды </a:t>
            </a:r>
            <a:endParaRPr sz="4400">
              <a:latin typeface="Times New Roman" pitchFamily="18" charset="0"/>
              <a:cs typeface="Times New Roman" pitchFamily="18" charset="0"/>
            </a:endParaRPr>
          </a:p>
        </p:txBody>
      </p:sp>
      <p:sp>
        <p:nvSpPr>
          <p:cNvPr id="3" name="object 3"/>
          <p:cNvSpPr/>
          <p:nvPr/>
        </p:nvSpPr>
        <p:spPr>
          <a:xfrm>
            <a:off x="457200" y="1600200"/>
            <a:ext cx="8229600" cy="4526280"/>
          </a:xfrm>
          <a:custGeom>
            <a:avLst/>
            <a:gdLst/>
            <a:ahLst/>
            <a:cxnLst/>
            <a:rect l="l" t="t" r="r" b="b"/>
            <a:pathLst>
              <a:path w="8229600" h="4526280">
                <a:moveTo>
                  <a:pt x="8229600" y="0"/>
                </a:moveTo>
                <a:lnTo>
                  <a:pt x="0" y="0"/>
                </a:lnTo>
                <a:lnTo>
                  <a:pt x="0" y="4526280"/>
                </a:lnTo>
                <a:lnTo>
                  <a:pt x="8229600" y="4526280"/>
                </a:lnTo>
                <a:lnTo>
                  <a:pt x="8229600" y="0"/>
                </a:lnTo>
                <a:close/>
              </a:path>
            </a:pathLst>
          </a:custGeom>
          <a:solidFill>
            <a:srgbClr val="BADFE2"/>
          </a:solidFill>
        </p:spPr>
        <p:txBody>
          <a:bodyPr wrap="square" lIns="0" tIns="0" rIns="0" bIns="0" rtlCol="0"/>
          <a:lstStyle/>
          <a:p>
            <a:endParaRPr/>
          </a:p>
        </p:txBody>
      </p:sp>
      <p:sp>
        <p:nvSpPr>
          <p:cNvPr id="4" name="object 4"/>
          <p:cNvSpPr txBox="1"/>
          <p:nvPr/>
        </p:nvSpPr>
        <p:spPr>
          <a:xfrm>
            <a:off x="381000" y="1538986"/>
            <a:ext cx="8458200" cy="4714752"/>
          </a:xfrm>
          <a:prstGeom prst="rect">
            <a:avLst/>
          </a:prstGeom>
          <a:solidFill>
            <a:schemeClr val="tx2">
              <a:lumMod val="20000"/>
              <a:lumOff val="80000"/>
            </a:schemeClr>
          </a:solidFill>
        </p:spPr>
        <p:txBody>
          <a:bodyPr vert="horz" wrap="square" lIns="0" tIns="97155" rIns="0" bIns="0" rtlCol="0">
            <a:spAutoFit/>
          </a:bodyPr>
          <a:lstStyle/>
          <a:p>
            <a:r>
              <a:rPr lang="kk-KZ" sz="2000" dirty="0" smtClean="0">
                <a:latin typeface="Times New Roman" panose="02020603050405020304" pitchFamily="18" charset="0"/>
                <a:cs typeface="Times New Roman" panose="02020603050405020304" pitchFamily="18" charset="0"/>
              </a:rPr>
              <a:t>Қорытындылай келе, тыныс алу дегеніміз </a:t>
            </a:r>
            <a:r>
              <a:rPr lang="ru-RU" sz="2000" dirty="0" err="1" smtClean="0">
                <a:latin typeface="Times New Roman" panose="02020603050405020304" pitchFamily="18" charset="0"/>
                <a:cs typeface="Times New Roman" panose="02020603050405020304" pitchFamily="18" charset="0"/>
              </a:rPr>
              <a:t>ағза </a:t>
            </a:r>
            <a:r>
              <a:rPr lang="ru-RU" sz="2000" dirty="0" smtClean="0">
                <a:latin typeface="Times New Roman" panose="02020603050405020304" pitchFamily="18" charset="0"/>
                <a:cs typeface="Times New Roman" panose="02020603050405020304" pitchFamily="18" charset="0"/>
              </a:rPr>
              <a:t>мен </a:t>
            </a:r>
            <a:r>
              <a:rPr lang="ru-RU" sz="2000" dirty="0" err="1" smtClean="0">
                <a:latin typeface="Times New Roman" panose="02020603050405020304" pitchFamily="18" charset="0"/>
                <a:cs typeface="Times New Roman" panose="02020603050405020304" pitchFamily="18" charset="0"/>
              </a:rPr>
              <a:t>сыртқы ортаның</a:t>
            </a:r>
            <a:r>
              <a:rPr lang="ru-RU" sz="2000" dirty="0" smtClean="0">
                <a:latin typeface="Times New Roman" panose="02020603050405020304" pitchFamily="18" charset="0"/>
                <a:cs typeface="Times New Roman" panose="02020603050405020304" pitchFamily="18" charset="0"/>
              </a:rPr>
              <a:t> газ </a:t>
            </a:r>
            <a:r>
              <a:rPr lang="ru-RU" sz="2000" dirty="0" err="1" smtClean="0">
                <a:latin typeface="Times New Roman" panose="02020603050405020304" pitchFamily="18" charset="0"/>
                <a:cs typeface="Times New Roman" panose="02020603050405020304" pitchFamily="18" charset="0"/>
              </a:rPr>
              <a:t>алмасу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процесін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қамтамасыз </a:t>
            </a:r>
            <a:r>
              <a:rPr lang="ru-RU" sz="2000" dirty="0" smtClean="0">
                <a:latin typeface="Times New Roman" panose="02020603050405020304" pitchFamily="18" charset="0"/>
                <a:cs typeface="Times New Roman" panose="02020603050405020304" pitchFamily="18" charset="0"/>
              </a:rPr>
              <a:t>ететін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жолдарының жиынтығы</a:t>
            </a:r>
            <a:r>
              <a:rPr lang="ru-RU" sz="2000" dirty="0" smtClean="0">
                <a:latin typeface="Times New Roman" panose="02020603050405020304" pitchFamily="18" charset="0"/>
                <a:cs typeface="Times New Roman" panose="02020603050405020304" pitchFamily="18" charset="0"/>
              </a:rPr>
              <a:t>.</a:t>
            </a:r>
          </a:p>
          <a:p>
            <a:pPr algn="just"/>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жүйесінің мүшелері қызметтеріне қарай екіге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бөлінеді:</a:t>
            </a:r>
            <a:endParaRPr lang="ru-RU"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000" dirty="0" err="1" smtClean="0">
                <a:latin typeface="Times New Roman" panose="02020603050405020304" pitchFamily="18" charset="0"/>
                <a:cs typeface="Times New Roman" panose="02020603050405020304" pitchFamily="18" charset="0"/>
              </a:rPr>
              <a:t>ауаны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сыртқы ортадан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ішке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және іштен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сыртқа қарай қозғайтын 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жолдары</a:t>
            </a:r>
            <a:r>
              <a:rPr lang="ru-RU" sz="2000" dirty="0" smtClean="0">
                <a:latin typeface="Times New Roman" panose="02020603050405020304" pitchFamily="18" charset="0"/>
                <a:cs typeface="Times New Roman" panose="02020603050405020304" pitchFamily="18" charset="0"/>
              </a:rPr>
              <a:t> - </a:t>
            </a:r>
            <a:r>
              <a:rPr lang="ru-RU" sz="2000" dirty="0" err="1" smtClean="0">
                <a:latin typeface="Times New Roman" panose="02020603050405020304" pitchFamily="18" charset="0"/>
                <a:cs typeface="Times New Roman" panose="02020603050405020304" pitchFamily="18" charset="0"/>
              </a:rPr>
              <a:t>мұрын қуысы, көмей, кеңірдек және бронхылар</a:t>
            </a:r>
            <a:r>
              <a:rPr lang="ru-RU" sz="20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000" dirty="0" err="1" smtClean="0">
                <a:latin typeface="Times New Roman" panose="02020603050405020304" pitchFamily="18" charset="0"/>
                <a:cs typeface="Times New Roman" panose="02020603050405020304" pitchFamily="18" charset="0"/>
              </a:rPr>
              <a:t>түскен газдарды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алмастыру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процессін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жүргізетін мүше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өкпе;</a:t>
            </a:r>
            <a:endParaRPr lang="ru-RU" sz="2000" dirty="0" smtClean="0">
              <a:latin typeface="Times New Roman" panose="02020603050405020304" pitchFamily="18" charset="0"/>
              <a:cs typeface="Times New Roman" panose="02020603050405020304" pitchFamily="18" charset="0"/>
            </a:endParaRPr>
          </a:p>
          <a:p>
            <a:pPr algn="just"/>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мүшелерінің ауруларына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тұмаудан </a:t>
            </a:r>
            <a:r>
              <a:rPr lang="ru-RU" sz="2000" dirty="0" smtClean="0">
                <a:latin typeface="Times New Roman" panose="02020603050405020304" pitchFamily="18" charset="0"/>
                <a:cs typeface="Times New Roman" panose="02020603050405020304" pitchFamily="18" charset="0"/>
              </a:rPr>
              <a:t>баска — </a:t>
            </a:r>
            <a:r>
              <a:rPr lang="ru-RU" sz="2000" dirty="0" err="1" smtClean="0">
                <a:latin typeface="Times New Roman" panose="02020603050405020304" pitchFamily="18" charset="0"/>
                <a:cs typeface="Times New Roman" panose="02020603050405020304" pitchFamily="18" charset="0"/>
              </a:rPr>
              <a:t>ауатамыр</a:t>
            </a:r>
            <a:r>
              <a:rPr lang="ru-RU" sz="2000" dirty="0" smtClean="0">
                <a:latin typeface="Times New Roman" panose="02020603050405020304" pitchFamily="18" charset="0"/>
                <a:cs typeface="Times New Roman" panose="02020603050405020304" pitchFamily="18" charset="0"/>
              </a:rPr>
              <a:t> мен </a:t>
            </a:r>
            <a:r>
              <a:rPr lang="ru-RU" sz="2000" dirty="0" err="1" smtClean="0">
                <a:latin typeface="Times New Roman" panose="02020603050405020304" pitchFamily="18" charset="0"/>
                <a:cs typeface="Times New Roman" panose="02020603050405020304" pitchFamily="18" charset="0"/>
              </a:rPr>
              <a:t>өкпенін қабынуы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демікпесі</a:t>
            </a:r>
            <a:r>
              <a:rPr lang="ru-RU" sz="2000" dirty="0" smtClean="0">
                <a:latin typeface="Times New Roman" panose="02020603050405020304" pitchFamily="18" charset="0"/>
                <a:cs typeface="Times New Roman" panose="02020603050405020304" pitchFamily="18" charset="0"/>
              </a:rPr>
              <a:t>, туберкулез </a:t>
            </a:r>
            <a:r>
              <a:rPr lang="ru-RU" sz="2000" dirty="0" err="1" smtClean="0">
                <a:latin typeface="Times New Roman" panose="02020603050405020304" pitchFamily="18" charset="0"/>
                <a:cs typeface="Times New Roman" panose="02020603050405020304" pitchFamily="18" charset="0"/>
              </a:rPr>
              <a:t>және </a:t>
            </a:r>
            <a:r>
              <a:rPr lang="ru-RU" sz="2000" dirty="0" smtClean="0">
                <a:latin typeface="Times New Roman" panose="02020603050405020304" pitchFamily="18" charset="0"/>
                <a:cs typeface="Times New Roman" panose="02020603050405020304" pitchFamily="18" charset="0"/>
              </a:rPr>
              <a:t>т.б. </a:t>
            </a:r>
            <a:r>
              <a:rPr lang="ru-RU" sz="2000" dirty="0" err="1" smtClean="0">
                <a:latin typeface="Times New Roman" panose="02020603050405020304" pitchFamily="18" charset="0"/>
                <a:cs typeface="Times New Roman" panose="02020603050405020304" pitchFamily="18" charset="0"/>
              </a:rPr>
              <a:t>жатады</a:t>
            </a:r>
            <a:r>
              <a:rPr lang="ru-RU" sz="2000" dirty="0" smtClean="0">
                <a:latin typeface="Times New Roman" panose="02020603050405020304" pitchFamily="18" charset="0"/>
                <a:cs typeface="Times New Roman" panose="02020603050405020304" pitchFamily="18" charset="0"/>
              </a:rPr>
              <a:t>.</a:t>
            </a:r>
          </a:p>
          <a:p>
            <a:pPr algn="just"/>
            <a:r>
              <a:rPr lang="ru-RU" sz="2000" dirty="0" smtClean="0">
                <a:latin typeface="Times New Roman" panose="02020603050405020304" pitchFamily="18" charset="0"/>
                <a:cs typeface="Times New Roman" panose="02020603050405020304" pitchFamily="18" charset="0"/>
              </a:rPr>
              <a:t>Гипоксия – </a:t>
            </a:r>
            <a:r>
              <a:rPr lang="ru-RU" sz="2000" dirty="0" err="1" smtClean="0">
                <a:latin typeface="Times New Roman" panose="02020603050405020304" pitchFamily="18" charset="0"/>
                <a:cs typeface="Times New Roman" panose="02020603050405020304" pitchFamily="18" charset="0"/>
              </a:rPr>
              <a:t>ағзалар </a:t>
            </a:r>
            <a:r>
              <a:rPr lang="ru-RU" sz="2000" dirty="0" smtClean="0">
                <a:latin typeface="Times New Roman" panose="02020603050405020304" pitchFamily="18" charset="0"/>
                <a:cs typeface="Times New Roman" panose="02020603050405020304" pitchFamily="18" charset="0"/>
              </a:rPr>
              <a:t>мен </a:t>
            </a:r>
            <a:r>
              <a:rPr lang="ru-RU" sz="2000" dirty="0" err="1" smtClean="0">
                <a:latin typeface="Times New Roman" panose="02020603050405020304" pitchFamily="18" charset="0"/>
                <a:cs typeface="Times New Roman" panose="02020603050405020304" pitchFamily="18" charset="0"/>
              </a:rPr>
              <a:t>тіндерге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оттегінің жеткіліксіз</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жеткізілуі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нәтижесінде пайда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болатын</a:t>
            </a:r>
            <a:r>
              <a:rPr lang="ru-RU" sz="2000" dirty="0" smtClean="0">
                <a:latin typeface="Times New Roman" panose="02020603050405020304" pitchFamily="18" charset="0"/>
                <a:cs typeface="Times New Roman" panose="02020603050405020304" pitchFamily="18" charset="0"/>
              </a:rPr>
              <a:t> ауру.</a:t>
            </a:r>
          </a:p>
          <a:p>
            <a:pPr algn="just"/>
            <a:r>
              <a:rPr lang="ru-RU" sz="2000" dirty="0" err="1" smtClean="0">
                <a:latin typeface="Times New Roman" panose="02020603050405020304" pitchFamily="18" charset="0"/>
                <a:cs typeface="Times New Roman" panose="02020603050405020304" pitchFamily="18" charset="0"/>
              </a:rPr>
              <a:t>Гипоксияның белгілері</a:t>
            </a:r>
            <a:endParaRPr lang="ru-RU" sz="2000" dirty="0" smtClean="0">
              <a:latin typeface="Times New Roman" panose="02020603050405020304" pitchFamily="18" charset="0"/>
              <a:cs typeface="Times New Roman" panose="02020603050405020304" pitchFamily="18" charset="0"/>
            </a:endParaRPr>
          </a:p>
          <a:p>
            <a:pPr algn="just"/>
            <a:r>
              <a:rPr lang="ru-RU" sz="2000" dirty="0" err="1" smtClean="0">
                <a:latin typeface="Times New Roman" panose="02020603050405020304" pitchFamily="18" charset="0"/>
                <a:cs typeface="Times New Roman" panose="02020603050405020304" pitchFamily="18" charset="0"/>
              </a:rPr>
              <a:t>Оттегі</a:t>
            </a:r>
            <a:r>
              <a:rPr lang="ru-RU" sz="2000" dirty="0" smtClean="0">
                <a:latin typeface="Times New Roman" panose="02020603050405020304" pitchFamily="18" charset="0"/>
                <a:cs typeface="Times New Roman" panose="02020603050405020304" pitchFamily="18" charset="0"/>
              </a:rPr>
              <a:t> – </a:t>
            </a:r>
            <a:r>
              <a:rPr lang="ru-RU" sz="2000" dirty="0" err="1" smtClean="0">
                <a:latin typeface="Times New Roman" panose="02020603050405020304" pitchFamily="18" charset="0"/>
                <a:cs typeface="Times New Roman" panose="02020603050405020304" pitchFamily="18" charset="0"/>
              </a:rPr>
              <a:t>бүкіл ағзаның зат</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алмасу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процестерін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қамтамасыз </a:t>
            </a:r>
            <a:r>
              <a:rPr lang="ru-RU" sz="2000" dirty="0" smtClean="0">
                <a:latin typeface="Times New Roman" panose="02020603050405020304" pitchFamily="18" charset="0"/>
                <a:cs typeface="Times New Roman" panose="02020603050405020304" pitchFamily="18" charset="0"/>
              </a:rPr>
              <a:t>ететін </a:t>
            </a:r>
            <a:r>
              <a:rPr lang="ru-RU" sz="2000" dirty="0" err="1" smtClean="0">
                <a:latin typeface="Times New Roman" panose="02020603050405020304" pitchFamily="18" charset="0"/>
                <a:cs typeface="Times New Roman" panose="02020603050405020304" pitchFamily="18" charset="0"/>
              </a:rPr>
              <a:t>маңызды элементтердің бірі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Оның жетіспеушілігінен</a:t>
            </a:r>
            <a:r>
              <a:rPr lang="ru-RU" sz="2000" dirty="0" smtClean="0">
                <a:latin typeface="Times New Roman" panose="02020603050405020304" pitchFamily="18" charset="0"/>
                <a:cs typeface="Times New Roman" panose="02020603050405020304" pitchFamily="18" charset="0"/>
              </a:rPr>
              <a:t> ми </a:t>
            </a:r>
            <a:r>
              <a:rPr lang="ru-RU" sz="2000" dirty="0" err="1" smtClean="0">
                <a:latin typeface="Times New Roman" panose="02020603050405020304" pitchFamily="18" charset="0"/>
                <a:cs typeface="Times New Roman" panose="02020603050405020304" pitchFamily="18" charset="0"/>
              </a:rPr>
              <a:t>ең көп зардап</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шегеді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Сондықтан церебральды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гипоксияның ауыр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зардаптары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болуы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мүмкін.</a:t>
            </a:r>
            <a:endParaRPr lang="ru-RU" sz="20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304800" y="533400"/>
            <a:ext cx="8534400" cy="5047536"/>
          </a:xfrm>
          <a:prstGeom prst="rect">
            <a:avLst/>
          </a:prstGeom>
        </p:spPr>
        <p:txBody>
          <a:bodyPr wrap="square">
            <a:spAutoFit/>
          </a:bodyPr>
          <a:lstStyle/>
          <a:p>
            <a:endParaRPr lang="ru-RU" dirty="0" smtClean="0"/>
          </a:p>
          <a:p>
            <a:endParaRPr lang="ru-RU" sz="2400" dirty="0" smtClean="0">
              <a:latin typeface="Times New Roman" pitchFamily="18" charset="0"/>
              <a:cs typeface="Times New Roman" pitchFamily="18" charset="0"/>
            </a:endParaRPr>
          </a:p>
          <a:p>
            <a:pPr algn="ctr"/>
            <a:r>
              <a:rPr lang="ru-RU" sz="3200" b="1" dirty="0" err="1" smtClean="0">
                <a:solidFill>
                  <a:srgbClr val="FF0000"/>
                </a:solidFill>
                <a:latin typeface="Times New Roman" pitchFamily="18" charset="0"/>
                <a:cs typeface="Times New Roman" pitchFamily="18" charset="0"/>
              </a:rPr>
              <a:t>Өзіндік  және</a:t>
            </a:r>
            <a:r>
              <a:rPr lang="ru-RU" sz="3200" b="1" dirty="0" smtClean="0">
                <a:solidFill>
                  <a:srgbClr val="FF0000"/>
                </a:solidFill>
                <a:latin typeface="Times New Roman" pitchFamily="18" charset="0"/>
                <a:cs typeface="Times New Roman" pitchFamily="18" charset="0"/>
              </a:rPr>
              <a:t> </a:t>
            </a:r>
            <a:r>
              <a:rPr lang="kk-KZ" sz="3200" b="1" dirty="0" smtClean="0">
                <a:solidFill>
                  <a:srgbClr val="FF0000"/>
                </a:solidFill>
                <a:latin typeface="Times New Roman" pitchFamily="18" charset="0"/>
                <a:cs typeface="Times New Roman" pitchFamily="18" charset="0"/>
              </a:rPr>
              <a:t>п</a:t>
            </a:r>
            <a:r>
              <a:rPr lang="kk-KZ" altLang="zh-CN" sz="3200" b="1" dirty="0" smtClean="0">
                <a:solidFill>
                  <a:srgbClr val="FF0000"/>
                </a:solidFill>
                <a:latin typeface="Times New Roman" pitchFamily="18" charset="0"/>
                <a:cs typeface="Times New Roman" pitchFamily="18" charset="0"/>
              </a:rPr>
              <a:t>рактикалық жұмыстарға арналған сұрақтар:</a:t>
            </a:r>
          </a:p>
          <a:p>
            <a:pPr algn="just"/>
            <a:endParaRPr lang="ru-RU" sz="2400" dirty="0" smtClean="0">
              <a:latin typeface="Times New Roman" pitchFamily="18" charset="0"/>
              <a:cs typeface="Times New Roman" pitchFamily="18" charset="0"/>
            </a:endParaRPr>
          </a:p>
          <a:p>
            <a:pPr marL="457200" indent="-457200" algn="just">
              <a:buAutoNum type="arabicPeriod"/>
            </a:pPr>
            <a:r>
              <a:rPr lang="ru-RU" sz="2400" dirty="0" err="1" smtClean="0">
                <a:latin typeface="Times New Roman" pitchFamily="18" charset="0"/>
                <a:cs typeface="Times New Roman" pitchFamily="18" charset="0"/>
              </a:rPr>
              <a:t>Бейімделудің түсінігі, түрлері және биологиялық маңызы.</a:t>
            </a:r>
            <a:endParaRPr lang="ru-RU" sz="2400" dirty="0" smtClean="0">
              <a:latin typeface="Times New Roman" pitchFamily="18" charset="0"/>
              <a:cs typeface="Times New Roman" pitchFamily="18" charset="0"/>
            </a:endParaRPr>
          </a:p>
          <a:p>
            <a:pPr marL="457200" indent="-457200" algn="just">
              <a:buFontTx/>
              <a:buAutoNum type="arabicPeriod"/>
            </a:pPr>
            <a:r>
              <a:rPr lang="ru-RU" sz="2400" b="1" dirty="0" err="1" smtClean="0">
                <a:latin typeface="Times New Roman" panose="02020603050405020304" pitchFamily="18" charset="0"/>
                <a:cs typeface="Times New Roman" panose="02020603050405020304" pitchFamily="18" charset="0"/>
              </a:rPr>
              <a:t>Тыныс</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алудың  бейімделуі</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marL="457200" indent="-457200" algn="just">
              <a:buFontTx/>
              <a:buAutoNum type="arabicPeriod"/>
            </a:pPr>
            <a:r>
              <a:rPr lang="kk-KZ" sz="2400" dirty="0" smtClean="0">
                <a:latin typeface="Times New Roman" panose="02020603050405020304" pitchFamily="18" charset="0"/>
                <a:cs typeface="Times New Roman" panose="02020603050405020304" pitchFamily="18" charset="0"/>
              </a:rPr>
              <a:t>Тыныс </a:t>
            </a:r>
            <a:r>
              <a:rPr lang="kk-KZ" sz="2400" dirty="0" smtClean="0">
                <a:latin typeface="Times New Roman" panose="02020603050405020304" pitchFamily="18" charset="0"/>
                <a:cs typeface="Times New Roman" panose="02020603050405020304" pitchFamily="18" charset="0"/>
              </a:rPr>
              <a:t>алу жүйесінің жалпы </a:t>
            </a:r>
            <a:r>
              <a:rPr lang="kk-KZ" sz="2400" dirty="0" smtClean="0">
                <a:latin typeface="Times New Roman" panose="02020603050405020304" pitchFamily="18" charset="0"/>
                <a:cs typeface="Times New Roman" panose="02020603050405020304" pitchFamily="18" charset="0"/>
              </a:rPr>
              <a:t>сипаттамасы</a:t>
            </a:r>
          </a:p>
          <a:p>
            <a:pPr marL="457200" indent="-457200" algn="just">
              <a:buFontTx/>
              <a:buAutoNum type="arabicPeriod"/>
            </a:pPr>
            <a:r>
              <a:rPr lang="kk-KZ" sz="2400" dirty="0" smtClean="0">
                <a:latin typeface="Times New Roman" panose="02020603050405020304" pitchFamily="18" charset="0"/>
                <a:cs typeface="Times New Roman" panose="02020603050405020304" pitchFamily="18" charset="0"/>
              </a:rPr>
              <a:t>Тыныс </a:t>
            </a:r>
            <a:r>
              <a:rPr lang="kk-KZ" sz="2400" dirty="0" smtClean="0">
                <a:latin typeface="Times New Roman" panose="02020603050405020304" pitchFamily="18" charset="0"/>
                <a:cs typeface="Times New Roman" panose="02020603050405020304" pitchFamily="18" charset="0"/>
              </a:rPr>
              <a:t>алу мүшелері және </a:t>
            </a:r>
            <a:r>
              <a:rPr lang="kk-KZ" sz="2400" dirty="0" smtClean="0">
                <a:latin typeface="Times New Roman" panose="02020603050405020304" pitchFamily="18" charset="0"/>
                <a:cs typeface="Times New Roman" panose="02020603050405020304" pitchFamily="18" charset="0"/>
              </a:rPr>
              <a:t>қызметі</a:t>
            </a:r>
          </a:p>
          <a:p>
            <a:pPr marL="457200" indent="-457200" algn="just">
              <a:buFontTx/>
              <a:buAutoNum type="arabicPeriod"/>
            </a:pPr>
            <a:r>
              <a:rPr lang="ru-RU" sz="2400" dirty="0" smtClean="0">
                <a:latin typeface="Times New Roman" panose="02020603050405020304" pitchFamily="18" charset="0"/>
                <a:cs typeface="Times New Roman" panose="02020603050405020304" pitchFamily="18" charset="0"/>
              </a:rPr>
              <a:t>Гипоксия </a:t>
            </a:r>
            <a:r>
              <a:rPr lang="ru-RU" sz="2400" dirty="0" err="1" smtClean="0">
                <a:latin typeface="Times New Roman" panose="02020603050405020304" pitchFamily="18" charset="0"/>
                <a:cs typeface="Times New Roman" panose="02020603050405020304" pitchFamily="18" charset="0"/>
              </a:rPr>
              <a:t>кезіндегі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компенсациялық-бейімделу механизмедер</a:t>
            </a:r>
            <a:r>
              <a:rPr lang="kk-KZ" sz="2400" dirty="0" smtClean="0">
                <a:latin typeface="Times New Roman" panose="02020603050405020304" pitchFamily="18" charset="0"/>
                <a:cs typeface="Times New Roman" panose="02020603050405020304" pitchFamily="18" charset="0"/>
              </a:rPr>
              <a:t>і</a:t>
            </a:r>
          </a:p>
          <a:p>
            <a:pPr marL="457200" indent="-457200" algn="just">
              <a:buAutoNum type="arabicPeriod"/>
            </a:pPr>
            <a:r>
              <a:rPr lang="ru-RU" sz="2400" dirty="0" err="1" smtClean="0">
                <a:latin typeface="Times New Roman" pitchFamily="18" charset="0"/>
                <a:cs typeface="Times New Roman" pitchFamily="18" charset="0"/>
              </a:rPr>
              <a:t>Бейімделу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механизмдері</a:t>
            </a:r>
            <a:r>
              <a:rPr lang="ru-RU" sz="2400" dirty="0" smtClean="0">
                <a:latin typeface="Times New Roman" pitchFamily="18" charset="0"/>
                <a:cs typeface="Times New Roman" pitchFamily="18" charset="0"/>
              </a:rPr>
              <a:t> (Г. </a:t>
            </a:r>
            <a:r>
              <a:rPr lang="ru-RU" sz="2400" dirty="0" err="1" smtClean="0">
                <a:latin typeface="Times New Roman" pitchFamily="18" charset="0"/>
                <a:cs typeface="Times New Roman" pitchFamily="18" charset="0"/>
              </a:rPr>
              <a:t>Селье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a:t>
            </a:r>
            <a:r>
              <a:rPr lang="ru-RU" sz="2400" dirty="0" smtClean="0">
                <a:latin typeface="Times New Roman" pitchFamily="18" charset="0"/>
                <a:cs typeface="Times New Roman" pitchFamily="18" charset="0"/>
              </a:rPr>
              <a:t>Ф. З. Меерсон </a:t>
            </a:r>
            <a:r>
              <a:rPr lang="ru-RU" sz="2400" dirty="0" err="1" smtClean="0">
                <a:latin typeface="Times New Roman" pitchFamily="18" charset="0"/>
                <a:cs typeface="Times New Roman" pitchFamily="18" charset="0"/>
              </a:rPr>
              <a:t>теориясы</a:t>
            </a:r>
            <a:r>
              <a:rPr lang="ru-RU"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5800" y="1720840"/>
            <a:ext cx="8001000" cy="3323987"/>
          </a:xfrm>
          <a:prstGeom prst="rect">
            <a:avLst/>
          </a:prstGeom>
        </p:spPr>
        <p:txBody>
          <a:bodyPr wrap="square">
            <a:spAutoFit/>
          </a:bodyPr>
          <a:lstStyle/>
          <a:p>
            <a:pPr marL="457200" indent="-457200" algn="just">
              <a:buFont typeface="+mj-lt"/>
              <a:buAutoNum type="arabicPeriod"/>
            </a:pPr>
            <a:r>
              <a:rPr lang="ru-RU" sz="2400" dirty="0" err="1" smtClean="0">
                <a:latin typeface="Times New Roman" panose="02020603050405020304" pitchFamily="18" charset="0"/>
                <a:cs typeface="Times New Roman" panose="02020603050405020304" pitchFamily="18" charset="0"/>
              </a:rPr>
              <a:t>А.Б.Аубакиров</a:t>
            </a:r>
            <a:r>
              <a:rPr lang="ru-RU" sz="2400" dirty="0" smtClean="0">
                <a:latin typeface="Times New Roman" panose="02020603050405020304" pitchFamily="18" charset="0"/>
                <a:cs typeface="Times New Roman" panose="02020603050405020304" pitchFamily="18" charset="0"/>
              </a:rPr>
              <a:t>, М.К. </a:t>
            </a:r>
            <a:r>
              <a:rPr lang="ru-RU" sz="2400" dirty="0" err="1" smtClean="0">
                <a:latin typeface="Times New Roman" panose="02020603050405020304" pitchFamily="18" charset="0"/>
                <a:cs typeface="Times New Roman" panose="02020603050405020304" pitchFamily="18" charset="0"/>
              </a:rPr>
              <a:t>Жаналиева</a:t>
            </a:r>
            <a:r>
              <a:rPr lang="ru-RU" sz="2400" dirty="0" smtClean="0">
                <a:latin typeface="Times New Roman" panose="02020603050405020304" pitchFamily="18" charset="0"/>
                <a:cs typeface="Times New Roman" panose="02020603050405020304" pitchFamily="18" charset="0"/>
              </a:rPr>
              <a:t> «Адам </a:t>
            </a:r>
            <a:r>
              <a:rPr lang="ru-RU" sz="2400" dirty="0" err="1" smtClean="0">
                <a:latin typeface="Times New Roman" panose="02020603050405020304" pitchFamily="18" charset="0"/>
                <a:cs typeface="Times New Roman" panose="02020603050405020304" pitchFamily="18" charset="0"/>
              </a:rPr>
              <a:t>анатомиясы</a:t>
            </a:r>
            <a:r>
              <a:rPr lang="ru-RU" sz="2400" dirty="0" smtClean="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ru-RU" sz="2400" dirty="0" err="1" smtClean="0">
                <a:latin typeface="Times New Roman" panose="02020603050405020304" pitchFamily="18" charset="0"/>
                <a:cs typeface="Times New Roman" panose="02020603050405020304" pitchFamily="18" charset="0"/>
              </a:rPr>
              <a:t>Рақышев </a:t>
            </a:r>
            <a:r>
              <a:rPr lang="ru-RU" sz="2400" dirty="0" smtClean="0">
                <a:latin typeface="Times New Roman" panose="02020603050405020304" pitchFamily="18" charset="0"/>
                <a:cs typeface="Times New Roman" panose="02020603050405020304" pitchFamily="18" charset="0"/>
              </a:rPr>
              <a:t>А. «Адам </a:t>
            </a:r>
            <a:r>
              <a:rPr lang="ru-RU" sz="2400" dirty="0" err="1" smtClean="0">
                <a:latin typeface="Times New Roman" panose="02020603050405020304" pitchFamily="18" charset="0"/>
                <a:cs typeface="Times New Roman" panose="02020603050405020304" pitchFamily="18" charset="0"/>
              </a:rPr>
              <a:t>анатомиясы</a:t>
            </a:r>
            <a:r>
              <a:rPr lang="ru-RU" sz="2400" dirty="0" smtClean="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ru-RU" sz="2400" dirty="0" smtClean="0">
                <a:latin typeface="Times New Roman" panose="02020603050405020304" pitchFamily="18" charset="0"/>
                <a:cs typeface="Times New Roman" panose="02020603050405020304" pitchFamily="18" charset="0"/>
              </a:rPr>
              <a:t>Синельников Р.Д. «Анатомия человека»</a:t>
            </a:r>
          </a:p>
          <a:p>
            <a:pPr marL="457200" indent="-457200" algn="just">
              <a:buFont typeface="+mj-lt"/>
              <a:buAutoNum type="arabicPeriod"/>
            </a:pPr>
            <a:r>
              <a:rPr lang="ru-RU" sz="2400" dirty="0" err="1" smtClean="0">
                <a:latin typeface="Times New Roman" panose="02020603050405020304" pitchFamily="18" charset="0"/>
                <a:cs typeface="Times New Roman" panose="02020603050405020304" pitchFamily="18" charset="0"/>
              </a:rPr>
              <a:t>Сапин</a:t>
            </a:r>
            <a:r>
              <a:rPr lang="ru-RU" sz="2400" dirty="0" smtClean="0">
                <a:latin typeface="Times New Roman" panose="02020603050405020304" pitchFamily="18" charset="0"/>
                <a:cs typeface="Times New Roman" panose="02020603050405020304" pitchFamily="18" charset="0"/>
              </a:rPr>
              <a:t> М.Р. </a:t>
            </a:r>
            <a:r>
              <a:rPr lang="ru-RU" sz="2400" dirty="0" err="1" smtClean="0">
                <a:latin typeface="Times New Roman" panose="02020603050405020304" pitchFamily="18" charset="0"/>
                <a:cs typeface="Times New Roman" panose="02020603050405020304" pitchFamily="18" charset="0"/>
              </a:rPr>
              <a:t>Билич</a:t>
            </a:r>
            <a:r>
              <a:rPr lang="ru-RU" sz="2400" dirty="0" smtClean="0">
                <a:latin typeface="Times New Roman" panose="02020603050405020304" pitchFamily="18" charset="0"/>
                <a:cs typeface="Times New Roman" panose="02020603050405020304" pitchFamily="18" charset="0"/>
              </a:rPr>
              <a:t> Г.Л. «Анатомия человека» </a:t>
            </a:r>
          </a:p>
          <a:p>
            <a:pPr marL="457200" indent="-457200" algn="just">
              <a:buFont typeface="+mj-lt"/>
              <a:buAutoNum type="arabicPeriod"/>
            </a:pPr>
            <a:r>
              <a:rPr lang="ru-RU" sz="2400" dirty="0" err="1" smtClean="0">
                <a:latin typeface="Times New Roman" panose="02020603050405020304" pitchFamily="18" charset="0"/>
                <a:cs typeface="Times New Roman" panose="02020603050405020304" pitchFamily="18" charset="0"/>
              </a:rPr>
              <a:t>Борзяк</a:t>
            </a:r>
            <a:r>
              <a:rPr lang="ru-RU" sz="2400" dirty="0" smtClean="0">
                <a:latin typeface="Times New Roman" panose="02020603050405020304" pitchFamily="18" charset="0"/>
                <a:cs typeface="Times New Roman" panose="02020603050405020304" pitchFamily="18" charset="0"/>
              </a:rPr>
              <a:t> Э.И. Добровольская Е.А. </a:t>
            </a:r>
            <a:r>
              <a:rPr lang="ru-RU" sz="2400" dirty="0" err="1" smtClean="0">
                <a:latin typeface="Times New Roman" panose="02020603050405020304" pitchFamily="18" charset="0"/>
                <a:cs typeface="Times New Roman" panose="02020603050405020304" pitchFamily="18" charset="0"/>
              </a:rPr>
              <a:t>Ревазов</a:t>
            </a:r>
            <a:r>
              <a:rPr lang="ru-RU" sz="2400" dirty="0" smtClean="0">
                <a:latin typeface="Times New Roman" panose="02020603050405020304" pitchFamily="18" charset="0"/>
                <a:cs typeface="Times New Roman" panose="02020603050405020304" pitchFamily="18" charset="0"/>
              </a:rPr>
              <a:t> «Анатомия человека»</a:t>
            </a:r>
          </a:p>
          <a:p>
            <a:pPr marL="457200" indent="-457200" algn="just">
              <a:buFont typeface="+mj-lt"/>
              <a:buAutoNum type="arabicPeriod"/>
            </a:pPr>
            <a:r>
              <a:rPr lang="ru-RU" sz="2400" dirty="0" smtClean="0">
                <a:latin typeface="Times New Roman" panose="02020603050405020304" pitchFamily="18" charset="0"/>
                <a:cs typeface="Times New Roman" panose="02020603050405020304" pitchFamily="18" charset="0"/>
              </a:rPr>
              <a:t>А.Б. </a:t>
            </a:r>
            <a:r>
              <a:rPr lang="ru-RU" sz="2400" dirty="0" err="1" smtClean="0">
                <a:latin typeface="Times New Roman" panose="02020603050405020304" pitchFamily="18" charset="0"/>
                <a:cs typeface="Times New Roman" panose="02020603050405020304" pitchFamily="18" charset="0"/>
              </a:rPr>
              <a:t>Аубкиров</a:t>
            </a:r>
            <a:r>
              <a:rPr lang="ru-RU" sz="2400" dirty="0" smtClean="0">
                <a:latin typeface="Times New Roman" panose="02020603050405020304" pitchFamily="18" charset="0"/>
                <a:cs typeface="Times New Roman" panose="02020603050405020304" pitchFamily="18" charset="0"/>
              </a:rPr>
              <a:t> «Адам </a:t>
            </a:r>
            <a:r>
              <a:rPr lang="ru-RU" sz="2400" dirty="0" err="1" smtClean="0">
                <a:latin typeface="Times New Roman" panose="02020603050405020304" pitchFamily="18" charset="0"/>
                <a:cs typeface="Times New Roman" panose="02020603050405020304" pitchFamily="18" charset="0"/>
              </a:rPr>
              <a:t>анатомиясы</a:t>
            </a:r>
            <a:r>
              <a:rPr lang="ru-RU" sz="2400" dirty="0" smtClean="0">
                <a:latin typeface="Times New Roman" panose="02020603050405020304" pitchFamily="18" charset="0"/>
                <a:cs typeface="Times New Roman" panose="02020603050405020304" pitchFamily="18" charset="0"/>
              </a:rPr>
              <a:t> атлас»</a:t>
            </a:r>
          </a:p>
          <a:p>
            <a:pPr marL="457200" indent="-457200" algn="just">
              <a:buFont typeface="+mj-lt"/>
              <a:buAutoNum type="arabicPeriod"/>
            </a:pPr>
            <a:r>
              <a:rPr lang="ru-RU" sz="2400" dirty="0" err="1" smtClean="0">
                <a:latin typeface="Times New Roman" panose="02020603050405020304" pitchFamily="18" charset="0"/>
                <a:cs typeface="Times New Roman" panose="02020603050405020304" pitchFamily="18" charset="0"/>
              </a:rPr>
              <a:t>Рақышев </a:t>
            </a:r>
            <a:r>
              <a:rPr lang="ru-RU" sz="2400" dirty="0" smtClean="0">
                <a:latin typeface="Times New Roman" panose="02020603050405020304" pitchFamily="18" charset="0"/>
                <a:cs typeface="Times New Roman" panose="02020603050405020304" pitchFamily="18" charset="0"/>
              </a:rPr>
              <a:t>А.  «Адам </a:t>
            </a:r>
            <a:r>
              <a:rPr lang="ru-RU" sz="2400" dirty="0" err="1" smtClean="0">
                <a:latin typeface="Times New Roman" panose="02020603050405020304" pitchFamily="18" charset="0"/>
                <a:cs typeface="Times New Roman" panose="02020603050405020304" pitchFamily="18" charset="0"/>
              </a:rPr>
              <a:t>анатомиясы</a:t>
            </a:r>
            <a:r>
              <a:rPr lang="ru-RU" sz="2400" dirty="0" smtClean="0">
                <a:latin typeface="Times New Roman" panose="02020603050405020304" pitchFamily="18" charset="0"/>
                <a:cs typeface="Times New Roman" panose="02020603050405020304" pitchFamily="18" charset="0"/>
              </a:rPr>
              <a:t> атлас»</a:t>
            </a:r>
          </a:p>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514600" y="762000"/>
            <a:ext cx="4343400" cy="461665"/>
          </a:xfrm>
          <a:prstGeom prst="rect">
            <a:avLst/>
          </a:prstGeom>
        </p:spPr>
        <p:txBody>
          <a:bodyPr wrap="square">
            <a:spAutoFit/>
          </a:bodyPr>
          <a:lstStyle/>
          <a:p>
            <a:r>
              <a:rPr lang="kk-KZ" sz="2400" b="1" dirty="0" smtClean="0">
                <a:solidFill>
                  <a:srgbClr val="FF0000"/>
                </a:solidFill>
                <a:latin typeface="Times New Roman" panose="02020603050405020304" pitchFamily="18" charset="0"/>
                <a:cs typeface="Times New Roman" panose="02020603050405020304" pitchFamily="18" charset="0"/>
              </a:rPr>
              <a:t>Пайдаланылған әдебиеттер </a:t>
            </a:r>
            <a:endParaRPr lang="ru-RU" sz="2400" b="1" dirty="0">
              <a:solidFill>
                <a:srgbClr val="FF0000"/>
              </a:solidFill>
            </a:endParaRPr>
          </a:p>
        </p:txBody>
      </p:sp>
    </p:spTree>
    <p:extLst>
      <p:ext uri="{BB962C8B-B14F-4D97-AF65-F5344CB8AC3E}">
        <p14:creationId xmlns:p14="http://schemas.microsoft.com/office/powerpoint/2010/main" xmlns="" val="305499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Рисунок 5" descr="Тыныс_алу_жүйесі.jpg"/>
          <p:cNvPicPr>
            <a:picLocks noChangeAspect="1"/>
          </p:cNvPicPr>
          <p:nvPr/>
        </p:nvPicPr>
        <p:blipFill>
          <a:blip r:embed="rId3" cstate="print"/>
          <a:stretch>
            <a:fillRect/>
          </a:stretch>
        </p:blipFill>
        <p:spPr>
          <a:xfrm>
            <a:off x="4953000" y="5029200"/>
            <a:ext cx="3683496" cy="16406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Прямоугольник 1"/>
          <p:cNvSpPr/>
          <p:nvPr/>
        </p:nvSpPr>
        <p:spPr>
          <a:xfrm>
            <a:off x="457200" y="1752600"/>
            <a:ext cx="8147248" cy="400110"/>
          </a:xfrm>
          <a:prstGeom prst="rect">
            <a:avLst/>
          </a:prstGeom>
        </p:spPr>
        <p:txBody>
          <a:bodyPr wrap="square">
            <a:spAutoFit/>
          </a:bodyPr>
          <a:lstStyle/>
          <a:p>
            <a:pPr algn="just"/>
            <a:r>
              <a:rPr lang="ru-RU" sz="2000" i="1" dirty="0" smtClean="0">
                <a:latin typeface="Times New Roman" panose="02020603050405020304" pitchFamily="18" charset="0"/>
                <a:cs typeface="Times New Roman" panose="02020603050405020304" pitchFamily="18" charset="0"/>
              </a:rPr>
              <a:t>.</a:t>
            </a:r>
            <a:endParaRPr lang="ru-RU" sz="2000" i="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457200" y="304800"/>
            <a:ext cx="8229600" cy="1143000"/>
          </a:xfrm>
          <a:prstGeom prst="roundRect">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200" b="1" dirty="0" smtClean="0">
                <a:solidFill>
                  <a:srgbClr val="002060"/>
                </a:solidFill>
                <a:latin typeface="Times New Roman" panose="02020603050405020304" pitchFamily="18" charset="0"/>
                <a:cs typeface="Times New Roman" panose="02020603050405020304" pitchFamily="18" charset="0"/>
              </a:rPr>
              <a:t>      </a:t>
            </a:r>
            <a:r>
              <a:rPr lang="ru-RU" sz="2200" b="1" dirty="0" err="1" smtClean="0">
                <a:solidFill>
                  <a:srgbClr val="002060"/>
                </a:solidFill>
                <a:latin typeface="Times New Roman" panose="02020603050405020304" pitchFamily="18" charset="0"/>
                <a:cs typeface="Times New Roman" panose="02020603050405020304" pitchFamily="18" charset="0"/>
              </a:rPr>
              <a:t>Тыныс</a:t>
            </a:r>
            <a:r>
              <a:rPr lang="ru-RU" sz="2200" b="1" dirty="0" smtClean="0">
                <a:solidFill>
                  <a:srgbClr val="002060"/>
                </a:solidFill>
                <a:latin typeface="Times New Roman" panose="02020603050405020304" pitchFamily="18" charset="0"/>
                <a:cs typeface="Times New Roman" panose="02020603050405020304" pitchFamily="18" charset="0"/>
              </a:rPr>
              <a:t> </a:t>
            </a:r>
            <a:r>
              <a:rPr lang="ru-RU" sz="2200" b="1" dirty="0" err="1" smtClean="0">
                <a:solidFill>
                  <a:srgbClr val="002060"/>
                </a:solidFill>
                <a:latin typeface="Times New Roman" panose="02020603050405020304" pitchFamily="18" charset="0"/>
                <a:cs typeface="Times New Roman" panose="02020603050405020304" pitchFamily="18" charset="0"/>
              </a:rPr>
              <a:t>алу</a:t>
            </a:r>
            <a:r>
              <a:rPr lang="ru-RU" sz="2200" b="1" dirty="0" smtClean="0">
                <a:solidFill>
                  <a:srgbClr val="002060"/>
                </a:solidFill>
                <a:latin typeface="Times New Roman" panose="02020603050405020304" pitchFamily="18" charset="0"/>
                <a:cs typeface="Times New Roman" panose="02020603050405020304" pitchFamily="18" charset="0"/>
              </a:rPr>
              <a:t> </a:t>
            </a:r>
            <a:r>
              <a:rPr lang="ru-RU" sz="2200" b="1" dirty="0" err="1" smtClean="0">
                <a:solidFill>
                  <a:srgbClr val="002060"/>
                </a:solidFill>
                <a:latin typeface="Times New Roman" panose="02020603050405020304" pitchFamily="18" charset="0"/>
                <a:cs typeface="Times New Roman" panose="02020603050405020304" pitchFamily="18" charset="0"/>
              </a:rPr>
              <a:t>жүйесі</a:t>
            </a:r>
            <a:r>
              <a:rPr lang="ru-RU" sz="2200" i="1" dirty="0" err="1" smtClean="0">
                <a:solidFill>
                  <a:srgbClr val="002060"/>
                </a:solidFill>
                <a:latin typeface="Times New Roman" panose="02020603050405020304" pitchFamily="18" charset="0"/>
                <a:cs typeface="Times New Roman" panose="02020603050405020304" pitchFamily="18" charset="0"/>
              </a:rPr>
              <a:t> </a:t>
            </a:r>
            <a:r>
              <a:rPr lang="ru-RU" sz="2200" i="1" dirty="0" smtClean="0">
                <a:solidFill>
                  <a:srgbClr val="002060"/>
                </a:solidFill>
                <a:latin typeface="Times New Roman" panose="02020603050405020304" pitchFamily="18" charset="0"/>
                <a:cs typeface="Times New Roman" panose="02020603050405020304" pitchFamily="18" charset="0"/>
              </a:rPr>
              <a:t>- </a:t>
            </a:r>
            <a:r>
              <a:rPr lang="ru-RU" sz="2200" i="1" dirty="0" err="1" smtClean="0">
                <a:solidFill>
                  <a:srgbClr val="002060"/>
                </a:solidFill>
                <a:latin typeface="Times New Roman" panose="02020603050405020304" pitchFamily="18" charset="0"/>
                <a:cs typeface="Times New Roman" panose="02020603050405020304" pitchFamily="18" charset="0"/>
              </a:rPr>
              <a:t>ағза </a:t>
            </a:r>
            <a:r>
              <a:rPr lang="ru-RU" sz="2200" i="1" dirty="0" smtClean="0">
                <a:solidFill>
                  <a:srgbClr val="002060"/>
                </a:solidFill>
                <a:latin typeface="Times New Roman" panose="02020603050405020304" pitchFamily="18" charset="0"/>
                <a:cs typeface="Times New Roman" panose="02020603050405020304" pitchFamily="18" charset="0"/>
              </a:rPr>
              <a:t>мен </a:t>
            </a:r>
            <a:r>
              <a:rPr lang="ru-RU" sz="2200" i="1" dirty="0" err="1" smtClean="0">
                <a:solidFill>
                  <a:srgbClr val="002060"/>
                </a:solidFill>
                <a:latin typeface="Times New Roman" panose="02020603050405020304" pitchFamily="18" charset="0"/>
                <a:cs typeface="Times New Roman" panose="02020603050405020304" pitchFamily="18" charset="0"/>
              </a:rPr>
              <a:t>сыртқы ортаның</a:t>
            </a:r>
            <a:r>
              <a:rPr lang="ru-RU" sz="2200" i="1" dirty="0" smtClean="0">
                <a:solidFill>
                  <a:srgbClr val="002060"/>
                </a:solidFill>
                <a:latin typeface="Times New Roman" panose="02020603050405020304" pitchFamily="18" charset="0"/>
                <a:cs typeface="Times New Roman" panose="02020603050405020304" pitchFamily="18" charset="0"/>
              </a:rPr>
              <a:t> газ </a:t>
            </a:r>
            <a:r>
              <a:rPr lang="ru-RU" sz="2200" i="1" dirty="0" err="1" smtClean="0">
                <a:solidFill>
                  <a:srgbClr val="002060"/>
                </a:solidFill>
                <a:latin typeface="Times New Roman" panose="02020603050405020304" pitchFamily="18" charset="0"/>
                <a:cs typeface="Times New Roman" panose="02020603050405020304" pitchFamily="18" charset="0"/>
              </a:rPr>
              <a:t>алмасу</a:t>
            </a:r>
            <a:r>
              <a:rPr lang="ru-RU" sz="2200" i="1" dirty="0" smtClean="0">
                <a:solidFill>
                  <a:srgbClr val="002060"/>
                </a:solidFill>
                <a:latin typeface="Times New Roman" panose="02020603050405020304" pitchFamily="18" charset="0"/>
                <a:cs typeface="Times New Roman" panose="02020603050405020304" pitchFamily="18" charset="0"/>
              </a:rPr>
              <a:t> </a:t>
            </a:r>
            <a:r>
              <a:rPr lang="ru-RU" sz="2200" i="1" dirty="0" err="1" smtClean="0">
                <a:solidFill>
                  <a:srgbClr val="002060"/>
                </a:solidFill>
                <a:latin typeface="Times New Roman" panose="02020603050405020304" pitchFamily="18" charset="0"/>
                <a:cs typeface="Times New Roman" panose="02020603050405020304" pitchFamily="18" charset="0"/>
              </a:rPr>
              <a:t>процесін</a:t>
            </a:r>
            <a:r>
              <a:rPr lang="ru-RU" sz="2200" i="1" dirty="0" smtClean="0">
                <a:solidFill>
                  <a:srgbClr val="002060"/>
                </a:solidFill>
                <a:latin typeface="Times New Roman" panose="02020603050405020304" pitchFamily="18" charset="0"/>
                <a:cs typeface="Times New Roman" panose="02020603050405020304" pitchFamily="18" charset="0"/>
              </a:rPr>
              <a:t> </a:t>
            </a:r>
            <a:r>
              <a:rPr lang="ru-RU" sz="2200" i="1" dirty="0" err="1" smtClean="0">
                <a:solidFill>
                  <a:srgbClr val="002060"/>
                </a:solidFill>
                <a:latin typeface="Times New Roman" panose="02020603050405020304" pitchFamily="18" charset="0"/>
                <a:cs typeface="Times New Roman" panose="02020603050405020304" pitchFamily="18" charset="0"/>
              </a:rPr>
              <a:t>қамтамасыз </a:t>
            </a:r>
            <a:r>
              <a:rPr lang="ru-RU" sz="2200" i="1" dirty="0" smtClean="0">
                <a:solidFill>
                  <a:srgbClr val="002060"/>
                </a:solidFill>
                <a:latin typeface="Times New Roman" panose="02020603050405020304" pitchFamily="18" charset="0"/>
                <a:cs typeface="Times New Roman" panose="02020603050405020304" pitchFamily="18" charset="0"/>
              </a:rPr>
              <a:t>ететін </a:t>
            </a:r>
            <a:r>
              <a:rPr lang="ru-RU" sz="2200" i="1" dirty="0" err="1" smtClean="0">
                <a:solidFill>
                  <a:srgbClr val="002060"/>
                </a:solidFill>
                <a:latin typeface="Times New Roman" panose="02020603050405020304" pitchFamily="18" charset="0"/>
                <a:cs typeface="Times New Roman" panose="02020603050405020304" pitchFamily="18" charset="0"/>
              </a:rPr>
              <a:t>тыныс</a:t>
            </a:r>
            <a:r>
              <a:rPr lang="ru-RU" sz="2200" i="1" dirty="0" smtClean="0">
                <a:solidFill>
                  <a:srgbClr val="002060"/>
                </a:solidFill>
                <a:latin typeface="Times New Roman" panose="02020603050405020304" pitchFamily="18" charset="0"/>
                <a:cs typeface="Times New Roman" panose="02020603050405020304" pitchFamily="18" charset="0"/>
              </a:rPr>
              <a:t> </a:t>
            </a:r>
            <a:r>
              <a:rPr lang="ru-RU" sz="2200" i="1" dirty="0" err="1" smtClean="0">
                <a:solidFill>
                  <a:srgbClr val="002060"/>
                </a:solidFill>
                <a:latin typeface="Times New Roman" panose="02020603050405020304" pitchFamily="18" charset="0"/>
                <a:cs typeface="Times New Roman" panose="02020603050405020304" pitchFamily="18" charset="0"/>
              </a:rPr>
              <a:t>алу</a:t>
            </a:r>
            <a:r>
              <a:rPr lang="ru-RU" sz="2200" i="1" dirty="0" smtClean="0">
                <a:solidFill>
                  <a:srgbClr val="002060"/>
                </a:solidFill>
                <a:latin typeface="Times New Roman" panose="02020603050405020304" pitchFamily="18" charset="0"/>
                <a:cs typeface="Times New Roman" panose="02020603050405020304" pitchFamily="18" charset="0"/>
              </a:rPr>
              <a:t> </a:t>
            </a:r>
            <a:r>
              <a:rPr lang="ru-RU" sz="2200" i="1" dirty="0" err="1" smtClean="0">
                <a:solidFill>
                  <a:srgbClr val="002060"/>
                </a:solidFill>
                <a:latin typeface="Times New Roman" panose="02020603050405020304" pitchFamily="18" charset="0"/>
                <a:cs typeface="Times New Roman" panose="02020603050405020304" pitchFamily="18" charset="0"/>
              </a:rPr>
              <a:t>жолдарының жиынтығы</a:t>
            </a:r>
            <a:r>
              <a:rPr lang="ru-RU" sz="2200" i="1" dirty="0" smtClean="0">
                <a:solidFill>
                  <a:srgbClr val="002060"/>
                </a:solidFill>
                <a:latin typeface="Times New Roman" panose="02020603050405020304" pitchFamily="18" charset="0"/>
                <a:cs typeface="Times New Roman" panose="02020603050405020304" pitchFamily="18" charset="0"/>
              </a:rPr>
              <a:t> </a:t>
            </a:r>
            <a:endParaRPr lang="ru-RU" sz="2200" dirty="0">
              <a:solidFill>
                <a:srgbClr val="002060"/>
              </a:solidFill>
            </a:endParaRPr>
          </a:p>
        </p:txBody>
      </p:sp>
      <p:sp>
        <p:nvSpPr>
          <p:cNvPr id="7" name="Скругленный прямоугольник 6"/>
          <p:cNvSpPr/>
          <p:nvPr/>
        </p:nvSpPr>
        <p:spPr>
          <a:xfrm>
            <a:off x="381000" y="1524000"/>
            <a:ext cx="8305800" cy="3352800"/>
          </a:xfrm>
          <a:prstGeom prst="roundRect">
            <a:avLst/>
          </a:prstGeom>
          <a:gradFill>
            <a:gsLst>
              <a:gs pos="0">
                <a:srgbClr val="5E9EFF"/>
              </a:gs>
              <a:gs pos="39999">
                <a:srgbClr val="85C2FF"/>
              </a:gs>
              <a:gs pos="70000">
                <a:srgbClr val="C4D6EB"/>
              </a:gs>
              <a:gs pos="100000">
                <a:srgbClr val="FFEBFA"/>
              </a:gs>
            </a:gsLst>
            <a:lin ang="5400000" scaled="0"/>
          </a:gra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Тыныс</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алу</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жүйесінің жалпы</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сипаттамасы</a:t>
            </a:r>
            <a:endParaRPr lang="ru-RU" sz="2200" b="1" dirty="0" smtClean="0">
              <a:solidFill>
                <a:schemeClr val="tx1"/>
              </a:solidFill>
              <a:latin typeface="Times New Roman" pitchFamily="18" charset="0"/>
              <a:cs typeface="Times New Roman" pitchFamily="18" charset="0"/>
            </a:endParaRPr>
          </a:p>
          <a:p>
            <a:pPr algn="just"/>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Дем</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алғанда ағза </a:t>
            </a:r>
            <a:r>
              <a:rPr lang="ru-RU" sz="2200" dirty="0" smtClean="0">
                <a:solidFill>
                  <a:schemeClr val="tx1"/>
                </a:solidFill>
                <a:latin typeface="Times New Roman" pitchFamily="18" charset="0"/>
                <a:cs typeface="Times New Roman" pitchFamily="18" charset="0"/>
              </a:rPr>
              <a:t>мен </a:t>
            </a:r>
            <a:r>
              <a:rPr lang="ru-RU" sz="2200" dirty="0" err="1" smtClean="0">
                <a:solidFill>
                  <a:schemeClr val="tx1"/>
                </a:solidFill>
                <a:latin typeface="Times New Roman" pitchFamily="18" charset="0"/>
                <a:cs typeface="Times New Roman" pitchFamily="18" charset="0"/>
              </a:rPr>
              <a:t>сыртқы </a:t>
            </a:r>
            <a:r>
              <a:rPr lang="ru-RU" sz="2200" dirty="0" smtClean="0">
                <a:solidFill>
                  <a:schemeClr val="tx1"/>
                </a:solidFill>
                <a:latin typeface="Times New Roman" pitchFamily="18" charset="0"/>
                <a:cs typeface="Times New Roman" pitchFamily="18" charset="0"/>
              </a:rPr>
              <a:t>орта </a:t>
            </a:r>
            <a:r>
              <a:rPr lang="ru-RU" sz="2200" dirty="0" err="1" smtClean="0">
                <a:solidFill>
                  <a:schemeClr val="tx1"/>
                </a:solidFill>
                <a:latin typeface="Times New Roman" pitchFamily="18" charset="0"/>
                <a:cs typeface="Times New Roman" pitchFamily="18" charset="0"/>
              </a:rPr>
              <a:t>газдармен</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алмасады</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ішке</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оттегі</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кіріп</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сыртқа</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көмірқышқыл </a:t>
            </a:r>
            <a:r>
              <a:rPr lang="ru-RU" sz="2200" dirty="0" smtClean="0">
                <a:solidFill>
                  <a:schemeClr val="tx1"/>
                </a:solidFill>
                <a:latin typeface="Times New Roman" pitchFamily="18" charset="0"/>
                <a:cs typeface="Times New Roman" pitchFamily="18" charset="0"/>
              </a:rPr>
              <a:t>газы </a:t>
            </a:r>
            <a:r>
              <a:rPr lang="ru-RU" sz="2200" dirty="0" err="1" smtClean="0">
                <a:solidFill>
                  <a:schemeClr val="tx1"/>
                </a:solidFill>
                <a:latin typeface="Times New Roman" pitchFamily="18" charset="0"/>
                <a:cs typeface="Times New Roman" pitchFamily="18" charset="0"/>
              </a:rPr>
              <a:t>айдалып</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тұрады</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Бұл </a:t>
            </a:r>
            <a:r>
              <a:rPr lang="ru-RU" sz="2200" dirty="0" smtClean="0">
                <a:solidFill>
                  <a:schemeClr val="tx1"/>
                </a:solidFill>
                <a:latin typeface="Times New Roman" pitchFamily="18" charset="0"/>
                <a:cs typeface="Times New Roman" pitchFamily="18" charset="0"/>
              </a:rPr>
              <a:t>процесс </a:t>
            </a:r>
            <a:r>
              <a:rPr lang="ru-RU" sz="2200" dirty="0" err="1" smtClean="0">
                <a:solidFill>
                  <a:schemeClr val="tx1"/>
                </a:solidFill>
                <a:latin typeface="Times New Roman" pitchFamily="18" charset="0"/>
                <a:cs typeface="Times New Roman" pitchFamily="18" charset="0"/>
              </a:rPr>
              <a:t>кеуде</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қуысында орналасқан</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өкпенің альвеоларында</a:t>
            </a:r>
            <a:r>
              <a:rPr lang="ru-RU" sz="2200" dirty="0" smtClean="0">
                <a:solidFill>
                  <a:schemeClr val="tx1"/>
                </a:solidFill>
                <a:latin typeface="Times New Roman" pitchFamily="18" charset="0"/>
                <a:cs typeface="Times New Roman" pitchFamily="18" charset="0"/>
              </a:rPr>
              <a:t> (лат. - </a:t>
            </a:r>
            <a:r>
              <a:rPr lang="ru-RU" sz="2200" dirty="0" err="1" smtClean="0">
                <a:solidFill>
                  <a:schemeClr val="tx1"/>
                </a:solidFill>
                <a:latin typeface="Times New Roman" pitchFamily="18" charset="0"/>
                <a:cs typeface="Times New Roman" pitchFamily="18" charset="0"/>
              </a:rPr>
              <a:t>ойма</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қуыс, науа</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жүреді.</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Тыныс</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алу</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кезінде</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өкпені </a:t>
            </a:r>
            <a:r>
              <a:rPr lang="ru-RU" sz="2200" dirty="0" err="1" smtClean="0">
                <a:solidFill>
                  <a:schemeClr val="tx1"/>
                </a:solidFill>
                <a:latin typeface="Times New Roman" pitchFamily="18" charset="0"/>
                <a:cs typeface="Times New Roman" pitchFamily="18" charset="0"/>
              </a:rPr>
              <a:t>атмосфермалық ауамен</a:t>
            </a:r>
            <a:r>
              <a:rPr lang="ru-RU" sz="2200" dirty="0" smtClean="0">
                <a:solidFill>
                  <a:schemeClr val="tx1"/>
                </a:solidFill>
                <a:latin typeface="Times New Roman" pitchFamily="18" charset="0"/>
                <a:cs typeface="Times New Roman" pitchFamily="18" charset="0"/>
              </a:rPr>
              <a:t> </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және одан</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газбен</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қаныққан ауаны</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тасымалдау</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тыныс</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алу</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жолдары</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арқылы </a:t>
            </a:r>
            <a:r>
              <a:rPr lang="ru-RU" sz="2200" dirty="0" err="1" smtClean="0">
                <a:solidFill>
                  <a:schemeClr val="tx1"/>
                </a:solidFill>
                <a:latin typeface="Times New Roman" pitchFamily="18" charset="0"/>
                <a:cs typeface="Times New Roman" pitchFamily="18" charset="0"/>
              </a:rPr>
              <a:t>жасалады</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Дем</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алу</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және дем</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шығару қан айналым</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жүйесі</a:t>
            </a:r>
            <a:r>
              <a:rPr lang="ru-RU" sz="2200" dirty="0" err="1"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арқылы ағзаның барлық мүшелеріне әсер етеді</a:t>
            </a:r>
            <a:r>
              <a:rPr lang="ru-RU" sz="2200" dirty="0" smtClean="0">
                <a:solidFill>
                  <a:schemeClr val="tx1"/>
                </a:solidFill>
                <a:latin typeface="Times New Roman" pitchFamily="18" charset="0"/>
                <a:cs typeface="Times New Roman" pitchFamily="18" charset="0"/>
              </a:rPr>
              <a:t>.</a:t>
            </a:r>
            <a:r>
              <a:rPr lang="ru-RU" sz="2200" dirty="0" smtClean="0">
                <a:solidFill>
                  <a:schemeClr val="tx1"/>
                </a:solidFill>
                <a:latin typeface="Times New Roman" pitchFamily="18" charset="0"/>
                <a:cs typeface="Times New Roman" pitchFamily="18" charset="0"/>
              </a:rPr>
              <a:t> </a:t>
            </a:r>
            <a:endParaRPr lang="ru-RU" sz="2200" dirty="0">
              <a:solidFill>
                <a:schemeClr val="tx1"/>
              </a:solidFill>
              <a:latin typeface="Times New Roman" pitchFamily="18" charset="0"/>
              <a:cs typeface="Times New Roman" pitchFamily="18" charset="0"/>
            </a:endParaRPr>
          </a:p>
        </p:txBody>
      </p:sp>
      <p:pic>
        <p:nvPicPr>
          <p:cNvPr id="8" name="Рисунок 7"/>
          <p:cNvPicPr>
            <a:picLocks noChangeAspect="1"/>
          </p:cNvPicPr>
          <p:nvPr/>
        </p:nvPicPr>
        <p:blipFill>
          <a:blip r:embed="rId4" cstate="print"/>
          <a:stretch>
            <a:fillRect/>
          </a:stretch>
        </p:blipFill>
        <p:spPr>
          <a:xfrm>
            <a:off x="685800" y="5105400"/>
            <a:ext cx="3505200" cy="159945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30</a:t>
            </a:fld>
            <a:endParaRPr lang="en-US"/>
          </a:p>
        </p:txBody>
      </p:sp>
      <p:sp>
        <p:nvSpPr>
          <p:cNvPr id="3" name="Прямоугольник 2"/>
          <p:cNvSpPr/>
          <p:nvPr/>
        </p:nvSpPr>
        <p:spPr>
          <a:xfrm>
            <a:off x="1142976" y="1500174"/>
            <a:ext cx="6465027" cy="2308324"/>
          </a:xfrm>
          <a:prstGeom prst="rect">
            <a:avLst/>
          </a:prstGeom>
        </p:spPr>
        <p:txBody>
          <a:bodyPr wrap="square">
            <a:spAutoFit/>
          </a:bodyPr>
          <a:lstStyle/>
          <a:p>
            <a:pPr algn="ctr"/>
            <a:r>
              <a:rPr lang="ru-RU" sz="4800" b="1" dirty="0" smtClean="0">
                <a:solidFill>
                  <a:srgbClr val="FF0000"/>
                </a:solidFill>
                <a:latin typeface="Times New Roman" pitchFamily="18" charset="0"/>
                <a:cs typeface="Times New Roman" pitchFamily="18" charset="0"/>
              </a:rPr>
              <a:t>НАЗАРЛАРЫҢА </a:t>
            </a:r>
          </a:p>
          <a:p>
            <a:pPr algn="ctr"/>
            <a:endParaRPr lang="ru-RU" sz="4800" b="1" dirty="0" smtClean="0">
              <a:solidFill>
                <a:srgbClr val="FF0000"/>
              </a:solidFill>
              <a:latin typeface="Times New Roman" pitchFamily="18" charset="0"/>
              <a:cs typeface="Times New Roman" pitchFamily="18" charset="0"/>
            </a:endParaRPr>
          </a:p>
          <a:p>
            <a:pPr algn="ctr"/>
            <a:r>
              <a:rPr lang="kk-KZ" sz="4800" b="1" dirty="0" smtClean="0">
                <a:solidFill>
                  <a:srgbClr val="FF0000"/>
                </a:solidFill>
                <a:latin typeface="Times New Roman" pitchFamily="18" charset="0"/>
                <a:cs typeface="Times New Roman" pitchFamily="18" charset="0"/>
              </a:rPr>
              <a:t>РАХМЕТ</a:t>
            </a:r>
            <a:r>
              <a:rPr lang="ru-RU" sz="4800" b="1" dirty="0" smtClean="0">
                <a:solidFill>
                  <a:srgbClr val="FF0000"/>
                </a:solidFill>
                <a:latin typeface="Times New Roman" pitchFamily="18" charset="0"/>
                <a:cs typeface="Times New Roman" pitchFamily="18" charset="0"/>
              </a:rPr>
              <a:t>!!!</a:t>
            </a:r>
            <a:endParaRPr lang="ru-RU" sz="4800" b="1" dirty="0"/>
          </a:p>
        </p:txBody>
      </p:sp>
      <p:pic>
        <p:nvPicPr>
          <p:cNvPr id="6" name="Рисунок 5"/>
          <p:cNvPicPr/>
          <p:nvPr/>
        </p:nvPicPr>
        <p:blipFill>
          <a:blip r:embed="rId3"/>
          <a:srcRect/>
          <a:stretch>
            <a:fillRect/>
          </a:stretch>
        </p:blipFill>
        <p:spPr bwMode="auto">
          <a:xfrm>
            <a:off x="5486400" y="4267200"/>
            <a:ext cx="3657600" cy="2590800"/>
          </a:xfrm>
          <a:prstGeom prst="rect">
            <a:avLst/>
          </a:prstGeom>
          <a:noFill/>
          <a:ln w="9525">
            <a:noFill/>
            <a:miter lim="800000"/>
            <a:headEnd/>
            <a:tailEnd/>
          </a:ln>
        </p:spPr>
      </p:pic>
      <p:pic>
        <p:nvPicPr>
          <p:cNvPr id="8" name="Рисунок 7"/>
          <p:cNvPicPr/>
          <p:nvPr/>
        </p:nvPicPr>
        <p:blipFill>
          <a:blip r:embed="rId4" cstate="print"/>
          <a:srcRect/>
          <a:stretch>
            <a:fillRect/>
          </a:stretch>
        </p:blipFill>
        <p:spPr bwMode="auto">
          <a:xfrm>
            <a:off x="0" y="4343400"/>
            <a:ext cx="3657600" cy="2514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304800" y="457200"/>
            <a:ext cx="8534400" cy="2354491"/>
          </a:xfrm>
          <a:prstGeom prst="rect">
            <a:avLst/>
          </a:prstGeom>
          <a:solidFill>
            <a:schemeClr val="bg1"/>
          </a:solidFill>
        </p:spPr>
        <p:txBody>
          <a:bodyPr wrap="square" rtlCol="0">
            <a:spAutoFit/>
          </a:bodyPr>
          <a:lstStyle/>
          <a:p>
            <a:pPr algn="just"/>
            <a:r>
              <a:rPr lang="ru-RU" sz="2100" b="1" dirty="0" smtClean="0">
                <a:latin typeface="Times New Roman" panose="02020603050405020304" pitchFamily="18" charset="0"/>
                <a:cs typeface="Times New Roman" panose="02020603050405020304" pitchFamily="18" charset="0"/>
              </a:rPr>
              <a:t>Тыныс </a:t>
            </a:r>
            <a:r>
              <a:rPr lang="ru-RU" sz="2100" b="1" dirty="0" err="1" smtClean="0">
                <a:latin typeface="Times New Roman" panose="02020603050405020304" pitchFamily="18" charset="0"/>
                <a:cs typeface="Times New Roman" panose="02020603050405020304" pitchFamily="18" charset="0"/>
              </a:rPr>
              <a:t>алу</a:t>
            </a:r>
            <a:r>
              <a:rPr lang="ru-RU" sz="2100" b="1" dirty="0" smtClean="0">
                <a:latin typeface="Times New Roman" panose="02020603050405020304" pitchFamily="18" charset="0"/>
                <a:cs typeface="Times New Roman" panose="02020603050405020304" pitchFamily="18" charset="0"/>
              </a:rPr>
              <a:t> жүйесінің </a:t>
            </a:r>
            <a:r>
              <a:rPr lang="ru-RU" sz="2100" b="1" dirty="0" err="1" smtClean="0">
                <a:latin typeface="Times New Roman" panose="02020603050405020304" pitchFamily="18" charset="0"/>
                <a:cs typeface="Times New Roman" panose="02020603050405020304" pitchFamily="18" charset="0"/>
              </a:rPr>
              <a:t>құрылысы</a:t>
            </a:r>
            <a:r>
              <a:rPr lang="ru-RU" sz="2100" b="1" dirty="0" smtClean="0">
                <a:latin typeface="Times New Roman" panose="02020603050405020304" pitchFamily="18" charset="0"/>
                <a:cs typeface="Times New Roman" panose="02020603050405020304" pitchFamily="18" charset="0"/>
              </a:rPr>
              <a:t> мен қызметі </a:t>
            </a:r>
            <a:r>
              <a:rPr lang="ru-RU" sz="2100" b="1" dirty="0" err="1" smtClean="0">
                <a:latin typeface="Times New Roman" panose="02020603050405020304" pitchFamily="18" charset="0"/>
                <a:cs typeface="Times New Roman" panose="02020603050405020304" pitchFamily="18" charset="0"/>
              </a:rPr>
              <a:t>адамның</a:t>
            </a:r>
            <a:r>
              <a:rPr lang="ru-RU" sz="2100" b="1" dirty="0" smtClean="0">
                <a:latin typeface="Times New Roman" panose="02020603050405020304" pitchFamily="18" charset="0"/>
                <a:cs typeface="Times New Roman" panose="02020603050405020304" pitchFamily="18" charset="0"/>
              </a:rPr>
              <a:t> </a:t>
            </a:r>
            <a:r>
              <a:rPr lang="ru-RU" sz="2100" b="1" dirty="0" err="1" smtClean="0">
                <a:latin typeface="Times New Roman" panose="02020603050405020304" pitchFamily="18" charset="0"/>
                <a:cs typeface="Times New Roman" panose="02020603050405020304" pitchFamily="18" charset="0"/>
              </a:rPr>
              <a:t>жасына</a:t>
            </a:r>
            <a:r>
              <a:rPr lang="ru-RU" sz="2100" b="1" dirty="0" smtClean="0">
                <a:latin typeface="Times New Roman" panose="02020603050405020304" pitchFamily="18" charset="0"/>
                <a:cs typeface="Times New Roman" panose="02020603050405020304" pitchFamily="18" charset="0"/>
              </a:rPr>
              <a:t>, </a:t>
            </a:r>
            <a:r>
              <a:rPr lang="ru-RU" sz="2100" b="1" dirty="0" err="1" smtClean="0">
                <a:latin typeface="Times New Roman" panose="02020603050405020304" pitchFamily="18" charset="0"/>
                <a:cs typeface="Times New Roman" panose="02020603050405020304" pitchFamily="18" charset="0"/>
              </a:rPr>
              <a:t>жынысына</a:t>
            </a:r>
            <a:r>
              <a:rPr lang="ru-RU" sz="2100" b="1" dirty="0" smtClean="0">
                <a:latin typeface="Times New Roman" panose="02020603050405020304" pitchFamily="18" charset="0"/>
                <a:cs typeface="Times New Roman" panose="02020603050405020304" pitchFamily="18" charset="0"/>
              </a:rPr>
              <a:t> байланысты </a:t>
            </a:r>
            <a:r>
              <a:rPr lang="ru-RU" sz="2100" b="1" dirty="0" err="1" smtClean="0">
                <a:latin typeface="Times New Roman" panose="02020603050405020304" pitchFamily="18" charset="0"/>
                <a:cs typeface="Times New Roman" panose="02020603050405020304" pitchFamily="18" charset="0"/>
              </a:rPr>
              <a:t>ерекшеліктері</a:t>
            </a:r>
            <a:r>
              <a:rPr lang="ru-RU" sz="2100" b="1" dirty="0" smtClean="0">
                <a:latin typeface="Times New Roman" panose="02020603050405020304" pitchFamily="18" charset="0"/>
                <a:cs typeface="Times New Roman" panose="02020603050405020304" pitchFamily="18" charset="0"/>
              </a:rPr>
              <a:t>  болады.</a:t>
            </a:r>
          </a:p>
          <a:p>
            <a:pPr algn="just"/>
            <a:r>
              <a:rPr lang="ru-RU" sz="2100" b="1" dirty="0" err="1" smtClean="0">
                <a:latin typeface="Times New Roman" panose="02020603050405020304" pitchFamily="18" charset="0"/>
                <a:cs typeface="Times New Roman" panose="02020603050405020304" pitchFamily="18" charset="0"/>
              </a:rPr>
              <a:t>Тыныс</a:t>
            </a:r>
            <a:r>
              <a:rPr lang="ru-RU" sz="2100" b="1" dirty="0" smtClean="0">
                <a:latin typeface="Times New Roman" panose="02020603050405020304" pitchFamily="18" charset="0"/>
                <a:cs typeface="Times New Roman" panose="02020603050405020304" pitchFamily="18" charset="0"/>
              </a:rPr>
              <a:t> </a:t>
            </a:r>
            <a:r>
              <a:rPr lang="ru-RU" sz="2100" b="1" dirty="0" err="1" smtClean="0">
                <a:latin typeface="Times New Roman" panose="02020603050405020304" pitchFamily="18" charset="0"/>
                <a:cs typeface="Times New Roman" panose="02020603050405020304" pitchFamily="18" charset="0"/>
              </a:rPr>
              <a:t>алу</a:t>
            </a:r>
            <a:r>
              <a:rPr lang="ru-RU" sz="2100" b="1" dirty="0" smtClean="0">
                <a:latin typeface="Times New Roman" panose="02020603050405020304" pitchFamily="18" charset="0"/>
                <a:cs typeface="Times New Roman" panose="02020603050405020304" pitchFamily="18" charset="0"/>
              </a:rPr>
              <a:t> </a:t>
            </a:r>
            <a:r>
              <a:rPr lang="ru-RU" sz="2100" b="1" dirty="0" err="1" smtClean="0">
                <a:latin typeface="Times New Roman" panose="02020603050405020304" pitchFamily="18" charset="0"/>
                <a:cs typeface="Times New Roman" panose="02020603050405020304" pitchFamily="18" charset="0"/>
              </a:rPr>
              <a:t>жүйесінің мүшелері қызметтеріне қарай екіге</a:t>
            </a:r>
            <a:r>
              <a:rPr lang="ru-RU" sz="2100" b="1" dirty="0" smtClean="0">
                <a:latin typeface="Times New Roman" panose="02020603050405020304" pitchFamily="18" charset="0"/>
                <a:cs typeface="Times New Roman" panose="02020603050405020304" pitchFamily="18" charset="0"/>
              </a:rPr>
              <a:t> </a:t>
            </a:r>
            <a:r>
              <a:rPr lang="ru-RU" sz="2100" b="1" dirty="0" err="1" smtClean="0">
                <a:latin typeface="Times New Roman" panose="02020603050405020304" pitchFamily="18" charset="0"/>
                <a:cs typeface="Times New Roman" panose="02020603050405020304" pitchFamily="18" charset="0"/>
              </a:rPr>
              <a:t>бөлінеді:</a:t>
            </a:r>
            <a:endParaRPr lang="ru-RU" sz="2100" b="1"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ru-RU" sz="2100" dirty="0" err="1" smtClean="0">
                <a:latin typeface="Times New Roman" panose="02020603050405020304" pitchFamily="18" charset="0"/>
                <a:cs typeface="Times New Roman" panose="02020603050405020304" pitchFamily="18" charset="0"/>
              </a:rPr>
              <a:t>ауаны</a:t>
            </a:r>
            <a:r>
              <a:rPr lang="ru-RU" sz="2100" dirty="0" smtClean="0">
                <a:latin typeface="Times New Roman" panose="02020603050405020304" pitchFamily="18" charset="0"/>
                <a:cs typeface="Times New Roman" panose="02020603050405020304" pitchFamily="18" charset="0"/>
              </a:rPr>
              <a:t> </a:t>
            </a:r>
            <a:r>
              <a:rPr lang="ru-RU" sz="2100" dirty="0" err="1" smtClean="0">
                <a:latin typeface="Times New Roman" panose="02020603050405020304" pitchFamily="18" charset="0"/>
                <a:cs typeface="Times New Roman" panose="02020603050405020304" pitchFamily="18" charset="0"/>
              </a:rPr>
              <a:t>сыртқы ортадан</a:t>
            </a:r>
            <a:r>
              <a:rPr lang="ru-RU" sz="2100" dirty="0" smtClean="0">
                <a:latin typeface="Times New Roman" panose="02020603050405020304" pitchFamily="18" charset="0"/>
                <a:cs typeface="Times New Roman" panose="02020603050405020304" pitchFamily="18" charset="0"/>
              </a:rPr>
              <a:t> </a:t>
            </a:r>
            <a:r>
              <a:rPr lang="ru-RU" sz="2100" dirty="0" err="1" smtClean="0">
                <a:latin typeface="Times New Roman" panose="02020603050405020304" pitchFamily="18" charset="0"/>
                <a:cs typeface="Times New Roman" panose="02020603050405020304" pitchFamily="18" charset="0"/>
              </a:rPr>
              <a:t>ішке</a:t>
            </a:r>
            <a:r>
              <a:rPr lang="ru-RU" sz="2100" dirty="0" smtClean="0">
                <a:latin typeface="Times New Roman" panose="02020603050405020304" pitchFamily="18" charset="0"/>
                <a:cs typeface="Times New Roman" panose="02020603050405020304" pitchFamily="18" charset="0"/>
              </a:rPr>
              <a:t> </a:t>
            </a:r>
            <a:r>
              <a:rPr lang="ru-RU" sz="2100" dirty="0" err="1" smtClean="0">
                <a:latin typeface="Times New Roman" panose="02020603050405020304" pitchFamily="18" charset="0"/>
                <a:cs typeface="Times New Roman" panose="02020603050405020304" pitchFamily="18" charset="0"/>
              </a:rPr>
              <a:t>және іштен</a:t>
            </a:r>
            <a:r>
              <a:rPr lang="ru-RU" sz="2100" dirty="0" smtClean="0">
                <a:latin typeface="Times New Roman" panose="02020603050405020304" pitchFamily="18" charset="0"/>
                <a:cs typeface="Times New Roman" panose="02020603050405020304" pitchFamily="18" charset="0"/>
              </a:rPr>
              <a:t> </a:t>
            </a:r>
            <a:r>
              <a:rPr lang="ru-RU" sz="2100" dirty="0" err="1" smtClean="0">
                <a:latin typeface="Times New Roman" panose="02020603050405020304" pitchFamily="18" charset="0"/>
                <a:cs typeface="Times New Roman" panose="02020603050405020304" pitchFamily="18" charset="0"/>
              </a:rPr>
              <a:t>сыртқа қарай қозғайтын тыныс</a:t>
            </a:r>
            <a:r>
              <a:rPr lang="ru-RU" sz="2100" dirty="0" smtClean="0">
                <a:latin typeface="Times New Roman" panose="02020603050405020304" pitchFamily="18" charset="0"/>
                <a:cs typeface="Times New Roman" panose="02020603050405020304" pitchFamily="18" charset="0"/>
              </a:rPr>
              <a:t> </a:t>
            </a:r>
            <a:r>
              <a:rPr lang="ru-RU" sz="2100" dirty="0" err="1" smtClean="0">
                <a:latin typeface="Times New Roman" panose="02020603050405020304" pitchFamily="18" charset="0"/>
                <a:cs typeface="Times New Roman" panose="02020603050405020304" pitchFamily="18" charset="0"/>
              </a:rPr>
              <a:t>алу</a:t>
            </a:r>
            <a:r>
              <a:rPr lang="ru-RU" sz="2100" dirty="0" smtClean="0">
                <a:latin typeface="Times New Roman" panose="02020603050405020304" pitchFamily="18" charset="0"/>
                <a:cs typeface="Times New Roman" panose="02020603050405020304" pitchFamily="18" charset="0"/>
              </a:rPr>
              <a:t> </a:t>
            </a:r>
            <a:r>
              <a:rPr lang="ru-RU" sz="2100" dirty="0" err="1" smtClean="0">
                <a:latin typeface="Times New Roman" panose="02020603050405020304" pitchFamily="18" charset="0"/>
                <a:cs typeface="Times New Roman" panose="02020603050405020304" pitchFamily="18" charset="0"/>
              </a:rPr>
              <a:t>жолдары</a:t>
            </a:r>
            <a:r>
              <a:rPr lang="ru-RU" sz="2100" dirty="0" smtClean="0">
                <a:latin typeface="Times New Roman" panose="02020603050405020304" pitchFamily="18" charset="0"/>
                <a:cs typeface="Times New Roman" panose="02020603050405020304" pitchFamily="18" charset="0"/>
              </a:rPr>
              <a:t> - </a:t>
            </a:r>
            <a:r>
              <a:rPr lang="ru-RU" sz="2100" dirty="0" err="1" smtClean="0">
                <a:latin typeface="Times New Roman" panose="02020603050405020304" pitchFamily="18" charset="0"/>
                <a:cs typeface="Times New Roman" panose="02020603050405020304" pitchFamily="18" charset="0"/>
              </a:rPr>
              <a:t>мұрын қуысы, көмей, кеңірдек және бронхылар</a:t>
            </a:r>
            <a:r>
              <a:rPr lang="ru-RU" sz="2100" dirty="0" smtClean="0">
                <a:latin typeface="Times New Roman" panose="02020603050405020304" pitchFamily="18" charset="0"/>
                <a:cs typeface="Times New Roman" panose="02020603050405020304" pitchFamily="18" charset="0"/>
              </a:rPr>
              <a:t>.</a:t>
            </a:r>
          </a:p>
          <a:p>
            <a:pPr algn="just">
              <a:buFont typeface="Wingdings" pitchFamily="2" charset="2"/>
              <a:buChar char="Ø"/>
            </a:pPr>
            <a:r>
              <a:rPr lang="ru-RU" sz="2100" dirty="0" err="1" smtClean="0">
                <a:latin typeface="Times New Roman" panose="02020603050405020304" pitchFamily="18" charset="0"/>
                <a:cs typeface="Times New Roman" panose="02020603050405020304" pitchFamily="18" charset="0"/>
              </a:rPr>
              <a:t>түскен газдарды</a:t>
            </a:r>
            <a:r>
              <a:rPr lang="ru-RU" sz="2100" dirty="0" smtClean="0">
                <a:latin typeface="Times New Roman" panose="02020603050405020304" pitchFamily="18" charset="0"/>
                <a:cs typeface="Times New Roman" panose="02020603050405020304" pitchFamily="18" charset="0"/>
              </a:rPr>
              <a:t> </a:t>
            </a:r>
            <a:r>
              <a:rPr lang="ru-RU" sz="2100" dirty="0" err="1" smtClean="0">
                <a:latin typeface="Times New Roman" panose="02020603050405020304" pitchFamily="18" charset="0"/>
                <a:cs typeface="Times New Roman" panose="02020603050405020304" pitchFamily="18" charset="0"/>
              </a:rPr>
              <a:t>алмастыру</a:t>
            </a:r>
            <a:r>
              <a:rPr lang="ru-RU" sz="2100" dirty="0" smtClean="0">
                <a:latin typeface="Times New Roman" panose="02020603050405020304" pitchFamily="18" charset="0"/>
                <a:cs typeface="Times New Roman" panose="02020603050405020304" pitchFamily="18" charset="0"/>
              </a:rPr>
              <a:t> </a:t>
            </a:r>
            <a:r>
              <a:rPr lang="ru-RU" sz="2100" dirty="0" err="1" smtClean="0">
                <a:latin typeface="Times New Roman" panose="02020603050405020304" pitchFamily="18" charset="0"/>
                <a:cs typeface="Times New Roman" panose="02020603050405020304" pitchFamily="18" charset="0"/>
              </a:rPr>
              <a:t>процессін</a:t>
            </a:r>
            <a:r>
              <a:rPr lang="ru-RU" sz="2100" dirty="0" smtClean="0">
                <a:latin typeface="Times New Roman" panose="02020603050405020304" pitchFamily="18" charset="0"/>
                <a:cs typeface="Times New Roman" panose="02020603050405020304" pitchFamily="18" charset="0"/>
              </a:rPr>
              <a:t> </a:t>
            </a:r>
            <a:r>
              <a:rPr lang="ru-RU" sz="2100" dirty="0" err="1" smtClean="0">
                <a:latin typeface="Times New Roman" panose="02020603050405020304" pitchFamily="18" charset="0"/>
                <a:cs typeface="Times New Roman" panose="02020603050405020304" pitchFamily="18" charset="0"/>
              </a:rPr>
              <a:t>жүргізетін мүше </a:t>
            </a:r>
            <a:r>
              <a:rPr lang="ru-RU" sz="2100" dirty="0" smtClean="0">
                <a:latin typeface="Times New Roman" panose="02020603050405020304" pitchFamily="18" charset="0"/>
                <a:cs typeface="Times New Roman" panose="02020603050405020304" pitchFamily="18" charset="0"/>
              </a:rPr>
              <a:t>- </a:t>
            </a:r>
            <a:r>
              <a:rPr lang="ru-RU" sz="2100" dirty="0" err="1" smtClean="0">
                <a:latin typeface="Times New Roman" panose="02020603050405020304" pitchFamily="18" charset="0"/>
                <a:cs typeface="Times New Roman" panose="02020603050405020304" pitchFamily="18" charset="0"/>
              </a:rPr>
              <a:t>өкпе;</a:t>
            </a:r>
            <a:endParaRPr lang="ru-RU" sz="2100" dirty="0" smtClean="0">
              <a:latin typeface="Times New Roman" panose="02020603050405020304" pitchFamily="18" charset="0"/>
              <a:cs typeface="Times New Roman" panose="02020603050405020304" pitchFamily="18" charset="0"/>
            </a:endParaRPr>
          </a:p>
          <a:p>
            <a:pPr algn="just"/>
            <a:r>
              <a:rPr lang="ru-RU" sz="2100" dirty="0" smtClean="0">
                <a:latin typeface="Times New Roman" panose="02020603050405020304" pitchFamily="18" charset="0"/>
                <a:cs typeface="Times New Roman" panose="02020603050405020304" pitchFamily="18" charset="0"/>
              </a:rPr>
              <a:t> </a:t>
            </a:r>
          </a:p>
        </p:txBody>
      </p:sp>
      <p:sp>
        <p:nvSpPr>
          <p:cNvPr id="2" name="Прямоугольник 1"/>
          <p:cNvSpPr/>
          <p:nvPr/>
        </p:nvSpPr>
        <p:spPr>
          <a:xfrm>
            <a:off x="3962400" y="2819400"/>
            <a:ext cx="4843264" cy="2354491"/>
          </a:xfrm>
          <a:prstGeom prst="rect">
            <a:avLst/>
          </a:prstGeom>
          <a:solidFill>
            <a:schemeClr val="bg1"/>
          </a:solidFill>
        </p:spPr>
        <p:txBody>
          <a:bodyPr wrap="square">
            <a:spAutoFit/>
          </a:bodyPr>
          <a:lstStyle/>
          <a:p>
            <a:pPr algn="just"/>
            <a:r>
              <a:rPr lang="ru-RU" sz="2100" b="1" dirty="0" err="1">
                <a:latin typeface="Times New Roman" panose="02020603050405020304" pitchFamily="18" charset="0"/>
                <a:cs typeface="Times New Roman" panose="02020603050405020304" pitchFamily="18" charset="0"/>
              </a:rPr>
              <a:t>Бұл</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мүшелер</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орналасулары</a:t>
            </a:r>
            <a:r>
              <a:rPr lang="ru-RU" sz="2100" b="1" dirty="0">
                <a:latin typeface="Times New Roman" panose="02020603050405020304" pitchFamily="18" charset="0"/>
                <a:cs typeface="Times New Roman" panose="02020603050405020304" pitchFamily="18" charset="0"/>
              </a:rPr>
              <a:t> бойынша </a:t>
            </a:r>
            <a:r>
              <a:rPr lang="ru-RU" sz="2100" b="1" dirty="0" err="1">
                <a:latin typeface="Times New Roman" panose="02020603050405020304" pitchFamily="18" charset="0"/>
                <a:cs typeface="Times New Roman" panose="02020603050405020304" pitchFamily="18" charset="0"/>
              </a:rPr>
              <a:t>жоғарғы</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және</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төменгі</a:t>
            </a:r>
            <a:r>
              <a:rPr lang="ru-RU" sz="2100" b="1" dirty="0">
                <a:latin typeface="Times New Roman" panose="02020603050405020304" pitchFamily="18" charset="0"/>
                <a:cs typeface="Times New Roman" panose="02020603050405020304" pitchFamily="18" charset="0"/>
              </a:rPr>
              <a:t> тыныс </a:t>
            </a:r>
            <a:r>
              <a:rPr lang="ru-RU" sz="2100" b="1" dirty="0" err="1">
                <a:latin typeface="Times New Roman" panose="02020603050405020304" pitchFamily="18" charset="0"/>
                <a:cs typeface="Times New Roman" panose="02020603050405020304" pitchFamily="18" charset="0"/>
              </a:rPr>
              <a:t>алу</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жолдарына</a:t>
            </a:r>
            <a:r>
              <a:rPr lang="ru-RU" sz="2100" b="1" dirty="0">
                <a:latin typeface="Times New Roman" panose="02020603050405020304" pitchFamily="18" charset="0"/>
                <a:cs typeface="Times New Roman" panose="02020603050405020304" pitchFamily="18" charset="0"/>
              </a:rPr>
              <a:t> болып </a:t>
            </a:r>
            <a:r>
              <a:rPr lang="ru-RU" sz="2100" b="1" dirty="0" err="1">
                <a:latin typeface="Times New Roman" panose="02020603050405020304" pitchFamily="18" charset="0"/>
                <a:cs typeface="Times New Roman" panose="02020603050405020304" pitchFamily="18" charset="0"/>
              </a:rPr>
              <a:t>бөлінеді</a:t>
            </a:r>
            <a:r>
              <a:rPr lang="ru-RU" sz="2100" b="1" dirty="0">
                <a:latin typeface="Times New Roman" panose="02020603050405020304" pitchFamily="18" charset="0"/>
                <a:cs typeface="Times New Roman" panose="02020603050405020304" pitchFamily="18" charset="0"/>
              </a:rPr>
              <a:t>:</a:t>
            </a:r>
          </a:p>
          <a:p>
            <a:pPr algn="just">
              <a:buFont typeface="Wingdings" pitchFamily="2" charset="2"/>
              <a:buChar char="Ø"/>
            </a:pPr>
            <a:r>
              <a:rPr lang="ru-RU" sz="2100" dirty="0" err="1">
                <a:latin typeface="Times New Roman" panose="02020603050405020304" pitchFamily="18" charset="0"/>
                <a:cs typeface="Times New Roman" panose="02020603050405020304" pitchFamily="18" charset="0"/>
              </a:rPr>
              <a:t>жоғарғы</a:t>
            </a:r>
            <a:r>
              <a:rPr lang="ru-RU" sz="2100" dirty="0">
                <a:latin typeface="Times New Roman" panose="02020603050405020304" pitchFamily="18" charset="0"/>
                <a:cs typeface="Times New Roman" panose="02020603050405020304" pitchFamily="18" charset="0"/>
              </a:rPr>
              <a:t> тыныс </a:t>
            </a:r>
            <a:r>
              <a:rPr lang="ru-RU" sz="2100" dirty="0" err="1">
                <a:latin typeface="Times New Roman" panose="02020603050405020304" pitchFamily="18" charset="0"/>
                <a:cs typeface="Times New Roman" panose="02020603050405020304" pitchFamily="18" charset="0"/>
              </a:rPr>
              <a:t>алу</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жолдары</a:t>
            </a:r>
            <a:r>
              <a:rPr lang="ru-RU" sz="2100" dirty="0">
                <a:latin typeface="Times New Roman" panose="02020603050405020304" pitchFamily="18" charset="0"/>
                <a:cs typeface="Times New Roman" panose="02020603050405020304" pitchFamily="18" charset="0"/>
              </a:rPr>
              <a:t> - </a:t>
            </a:r>
            <a:r>
              <a:rPr lang="ru-RU" sz="2100" dirty="0" err="1">
                <a:latin typeface="Times New Roman" panose="02020603050405020304" pitchFamily="18" charset="0"/>
                <a:cs typeface="Times New Roman" panose="02020603050405020304" pitchFamily="18" charset="0"/>
              </a:rPr>
              <a:t>мұрын</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қуысы</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жұтқыншақ</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ауыз</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қуысы</a:t>
            </a:r>
            <a:r>
              <a:rPr lang="ru-RU" sz="2100" dirty="0">
                <a:latin typeface="Times New Roman" panose="02020603050405020304" pitchFamily="18" charset="0"/>
                <a:cs typeface="Times New Roman" panose="02020603050405020304" pitchFamily="18" charset="0"/>
              </a:rPr>
              <a:t>;</a:t>
            </a:r>
          </a:p>
          <a:p>
            <a:pPr algn="just">
              <a:buFont typeface="Wingdings" pitchFamily="2" charset="2"/>
              <a:buChar char="Ø"/>
            </a:pPr>
            <a:r>
              <a:rPr lang="ru-RU" sz="2100" dirty="0" err="1">
                <a:latin typeface="Times New Roman" panose="02020603050405020304" pitchFamily="18" charset="0"/>
                <a:cs typeface="Times New Roman" panose="02020603050405020304" pitchFamily="18" charset="0"/>
              </a:rPr>
              <a:t>төменгі</a:t>
            </a:r>
            <a:r>
              <a:rPr lang="ru-RU" sz="2100" dirty="0">
                <a:latin typeface="Times New Roman" panose="02020603050405020304" pitchFamily="18" charset="0"/>
                <a:cs typeface="Times New Roman" panose="02020603050405020304" pitchFamily="18" charset="0"/>
              </a:rPr>
              <a:t> тыныс </a:t>
            </a:r>
            <a:r>
              <a:rPr lang="ru-RU" sz="2100" dirty="0" err="1">
                <a:latin typeface="Times New Roman" panose="02020603050405020304" pitchFamily="18" charset="0"/>
                <a:cs typeface="Times New Roman" panose="02020603050405020304" pitchFamily="18" charset="0"/>
              </a:rPr>
              <a:t>алу</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жолдары</a:t>
            </a:r>
            <a:r>
              <a:rPr lang="ru-RU" sz="2100" dirty="0">
                <a:latin typeface="Times New Roman" panose="02020603050405020304" pitchFamily="18" charset="0"/>
                <a:cs typeface="Times New Roman" panose="02020603050405020304" pitchFamily="18" charset="0"/>
              </a:rPr>
              <a:t> - </a:t>
            </a:r>
            <a:r>
              <a:rPr lang="ru-RU" sz="2100" dirty="0" err="1">
                <a:latin typeface="Times New Roman" panose="02020603050405020304" pitchFamily="18" charset="0"/>
                <a:cs typeface="Times New Roman" panose="02020603050405020304" pitchFamily="18" charset="0"/>
              </a:rPr>
              <a:t>көмей</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кеңірдек</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бронхы</a:t>
            </a:r>
            <a:r>
              <a:rPr lang="ru-RU" sz="21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cstate="print"/>
          <a:stretch>
            <a:fillRect/>
          </a:stretch>
        </p:blipFill>
        <p:spPr>
          <a:xfrm>
            <a:off x="609600" y="3048000"/>
            <a:ext cx="2592288" cy="3179703"/>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2743200" y="381000"/>
            <a:ext cx="4643470" cy="523220"/>
          </a:xfrm>
          <a:prstGeom prst="rect">
            <a:avLst/>
          </a:prstGeom>
          <a:noFill/>
        </p:spPr>
        <p:txBody>
          <a:bodyPr wrap="square" rtlCol="0">
            <a:spAutoFit/>
          </a:bodyPr>
          <a:lstStyle/>
          <a:p>
            <a:pPr algn="ctr"/>
            <a:r>
              <a:rPr lang="ru-RU" sz="2800" b="1" dirty="0" err="1" smtClean="0">
                <a:latin typeface="Times New Roman" panose="02020603050405020304" pitchFamily="18" charset="0"/>
                <a:cs typeface="Times New Roman" panose="02020603050405020304" pitchFamily="18" charset="0"/>
              </a:rPr>
              <a:t>Өкпенің қызметі</a:t>
            </a:r>
            <a:endParaRPr lang="ru-RU"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30494" y="1124744"/>
            <a:ext cx="5665506" cy="5262979"/>
          </a:xfrm>
          <a:prstGeom prst="rect">
            <a:avLst/>
          </a:prstGeom>
          <a:noFill/>
        </p:spPr>
        <p:txBody>
          <a:bodyPr wrap="square" rtlCol="0">
            <a:spAutoFit/>
          </a:bodyPr>
          <a:lstStyle/>
          <a:p>
            <a:pPr algn="just"/>
            <a:r>
              <a:rPr lang="ru-RU" sz="2400" dirty="0" err="1" smtClean="0">
                <a:latin typeface="Times New Roman" panose="02020603050405020304" pitchFamily="18" charset="0"/>
                <a:cs typeface="Times New Roman" panose="02020603050405020304" pitchFamily="18" charset="0"/>
              </a:rPr>
              <a:t>Кіші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қан айналымы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арқылы өкпеге веналық (көк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қан түседі, бұл жерде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оттегімен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қанығып, көмір қышқыл газынан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ажыратылып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алқызыл түсті артериялық қанға айналады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Көмір қышқыл </a:t>
            </a:r>
            <a:r>
              <a:rPr lang="ru-RU" sz="2400" dirty="0" smtClean="0">
                <a:latin typeface="Times New Roman" panose="02020603050405020304" pitchFamily="18" charset="0"/>
                <a:cs typeface="Times New Roman" panose="02020603050405020304" pitchFamily="18" charset="0"/>
              </a:rPr>
              <a:t>газы </a:t>
            </a:r>
            <a:r>
              <a:rPr lang="ru-RU" sz="2400" dirty="0" err="1" smtClean="0">
                <a:latin typeface="Times New Roman" panose="02020603050405020304" pitchFamily="18" charset="0"/>
                <a:cs typeface="Times New Roman" panose="02020603050405020304" pitchFamily="18" charset="0"/>
              </a:rPr>
              <a:t>өкпе көпіршіктеріне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альвеолаға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өтіп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дем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шығару кезінде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ағзадан шығады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Артериялық қан </a:t>
            </a:r>
            <a:r>
              <a:rPr lang="ru-RU" sz="2400" dirty="0" smtClean="0">
                <a:latin typeface="Times New Roman" panose="02020603050405020304" pitchFamily="18" charset="0"/>
                <a:cs typeface="Times New Roman" panose="02020603050405020304" pitchFamily="18" charset="0"/>
              </a:rPr>
              <a:t>ары </a:t>
            </a:r>
            <a:r>
              <a:rPr lang="ru-RU" sz="2400" dirty="0" err="1" smtClean="0">
                <a:latin typeface="Times New Roman" panose="02020603050405020304" pitchFamily="18" charset="0"/>
                <a:cs typeface="Times New Roman" panose="02020603050405020304" pitchFamily="18" charset="0"/>
              </a:rPr>
              <a:t>қарай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үлкен қан айналымы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арқылы дене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мүшелеріне өтіп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олардың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жасушаларын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ауамен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қамтиды</a:t>
            </a:r>
            <a:r>
              <a:rPr lang="ru-RU" sz="2400" dirty="0" smtClean="0">
                <a:latin typeface="Times New Roman" panose="02020603050405020304" pitchFamily="18" charset="0"/>
                <a:cs typeface="Times New Roman" panose="02020603050405020304" pitchFamily="18" charset="0"/>
              </a:rPr>
              <a:t>, оны </a:t>
            </a:r>
            <a:r>
              <a:rPr lang="ru-RU" sz="2400" dirty="0" err="1" smtClean="0">
                <a:latin typeface="Times New Roman" panose="02020603050405020304" pitchFamily="18" charset="0"/>
                <a:cs typeface="Times New Roman" panose="02020603050405020304" pitchFamily="18" charset="0"/>
              </a:rPr>
              <a:t>тұтыну барысында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жасушалардан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көмір қышқыл </a:t>
            </a:r>
            <a:r>
              <a:rPr lang="ru-RU" sz="2400" dirty="0" smtClean="0">
                <a:latin typeface="Times New Roman" panose="02020603050405020304" pitchFamily="18" charset="0"/>
                <a:cs typeface="Times New Roman" panose="02020603050405020304" pitchFamily="18" charset="0"/>
              </a:rPr>
              <a:t>газы </a:t>
            </a:r>
            <a:r>
              <a:rPr lang="ru-RU" sz="2400" dirty="0" err="1" smtClean="0">
                <a:latin typeface="Times New Roman" panose="02020603050405020304" pitchFamily="18" charset="0"/>
                <a:cs typeface="Times New Roman" panose="02020603050405020304" pitchFamily="18" charset="0"/>
              </a:rPr>
              <a:t>бөлініп шығып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қан қайтадан веналық </a:t>
            </a:r>
            <a:r>
              <a:rPr lang="ru-RU" sz="2400" dirty="0" smtClean="0">
                <a:latin typeface="Times New Roman" panose="02020603050405020304" pitchFamily="18" charset="0"/>
                <a:cs typeface="Times New Roman" panose="02020603050405020304" pitchFamily="18" charset="0"/>
              </a:rPr>
              <a:t>(</a:t>
            </a:r>
            <a:r>
              <a:rPr lang="ru-RU" sz="2400" dirty="0" err="1" smtClean="0">
                <a:latin typeface="Times New Roman" panose="02020603050405020304" pitchFamily="18" charset="0"/>
                <a:cs typeface="Times New Roman" panose="02020603050405020304" pitchFamily="18" charset="0"/>
              </a:rPr>
              <a:t>көк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болады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stretch>
            <a:fillRect/>
          </a:stretch>
        </p:blipFill>
        <p:spPr>
          <a:xfrm>
            <a:off x="6248400" y="2057400"/>
            <a:ext cx="2655912" cy="3670999"/>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685800" y="231530"/>
            <a:ext cx="7315199" cy="461665"/>
          </a:xfrm>
          <a:prstGeom prst="rect">
            <a:avLst/>
          </a:prstGeom>
          <a:solidFill>
            <a:schemeClr val="bg1"/>
          </a:solidFill>
        </p:spPr>
        <p:txBody>
          <a:bodyPr wrap="square" rtlCol="0">
            <a:spAutoFit/>
          </a:bodyPr>
          <a:lstStyle/>
          <a:p>
            <a:pPr algn="ctr"/>
            <a:r>
              <a:rPr lang="ru-RU" sz="2400" b="1" dirty="0" err="1" smtClean="0">
                <a:latin typeface="Times New Roman" panose="02020603050405020304" pitchFamily="18" charset="0"/>
                <a:cs typeface="Times New Roman" panose="02020603050405020304" pitchFamily="18" charset="0"/>
              </a:rPr>
              <a:t>Тыныс</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алуды</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дамыту</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және гигиеналық талаптар</a:t>
            </a:r>
            <a:endParaRPr lang="ru-RU"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3562" y="908720"/>
            <a:ext cx="8539438" cy="2554545"/>
          </a:xfrm>
          <a:prstGeom prst="rect">
            <a:avLst/>
          </a:prstGeom>
          <a:solidFill>
            <a:srgbClr val="FFFF00"/>
          </a:solidFill>
        </p:spPr>
        <p:txBody>
          <a:bodyPr wrap="square" rtlCol="0">
            <a:spAutoFit/>
          </a:bodyPr>
          <a:lstStyle/>
          <a:p>
            <a:pPr algn="just"/>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мүшелерінің физиологиялық көрсеткіштеріне дене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еңбегі </a:t>
            </a:r>
            <a:r>
              <a:rPr lang="ru-RU" sz="2000" dirty="0" smtClean="0">
                <a:latin typeface="Times New Roman" panose="02020603050405020304" pitchFamily="18" charset="0"/>
                <a:cs typeface="Times New Roman" panose="02020603050405020304" pitchFamily="18" charset="0"/>
              </a:rPr>
              <a:t>мен спорт </a:t>
            </a:r>
            <a:r>
              <a:rPr lang="ru-RU" sz="2000" dirty="0" err="1" smtClean="0">
                <a:latin typeface="Times New Roman" panose="02020603050405020304" pitchFamily="18" charset="0"/>
                <a:cs typeface="Times New Roman" panose="02020603050405020304" pitchFamily="18" charset="0"/>
              </a:rPr>
              <a:t>әсер етеді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Өкпенің тіршілік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сыйымдылығы </a:t>
            </a:r>
            <a:r>
              <a:rPr lang="ru-RU" sz="2000" dirty="0" smtClean="0">
                <a:latin typeface="Times New Roman" panose="02020603050405020304" pitchFamily="18" charset="0"/>
                <a:cs typeface="Times New Roman" panose="02020603050405020304" pitchFamily="18" charset="0"/>
              </a:rPr>
              <a:t>(ӨТС) </a:t>
            </a:r>
            <a:r>
              <a:rPr lang="ru-RU" sz="2000" dirty="0" err="1" smtClean="0">
                <a:latin typeface="Times New Roman" panose="02020603050405020304" pitchFamily="18" charset="0"/>
                <a:cs typeface="Times New Roman" panose="02020603050405020304" pitchFamily="18" charset="0"/>
              </a:rPr>
              <a:t>штангистерде</a:t>
            </a:r>
            <a:r>
              <a:rPr lang="ru-RU" sz="2000" dirty="0" smtClean="0">
                <a:latin typeface="Times New Roman" panose="02020603050405020304" pitchFamily="18" charset="0"/>
                <a:cs typeface="Times New Roman" panose="02020603050405020304" pitchFamily="18" charset="0"/>
              </a:rPr>
              <a:t> - 4 л., </a:t>
            </a:r>
            <a:r>
              <a:rPr lang="ru-RU" sz="2000" dirty="0" err="1" smtClean="0">
                <a:latin typeface="Times New Roman" panose="02020603050405020304" pitchFamily="18" charset="0"/>
                <a:cs typeface="Times New Roman" panose="02020603050405020304" pitchFamily="18" charset="0"/>
              </a:rPr>
              <a:t>футболшыларда</a:t>
            </a:r>
            <a:r>
              <a:rPr lang="ru-RU" sz="2000" dirty="0" smtClean="0">
                <a:latin typeface="Times New Roman" panose="02020603050405020304" pitchFamily="18" charset="0"/>
                <a:cs typeface="Times New Roman" panose="02020603050405020304" pitchFamily="18" charset="0"/>
              </a:rPr>
              <a:t> - 4, 2 л., </a:t>
            </a:r>
            <a:r>
              <a:rPr lang="ru-RU" sz="2000" dirty="0" err="1" smtClean="0">
                <a:latin typeface="Times New Roman" panose="02020603050405020304" pitchFamily="18" charset="0"/>
                <a:cs typeface="Times New Roman" panose="02020603050405020304" pitchFamily="18" charset="0"/>
              </a:rPr>
              <a:t>боксерлерде</a:t>
            </a:r>
            <a:r>
              <a:rPr lang="ru-RU" sz="2000" dirty="0" smtClean="0">
                <a:latin typeface="Times New Roman" panose="02020603050405020304" pitchFamily="18" charset="0"/>
                <a:cs typeface="Times New Roman" panose="02020603050405020304" pitchFamily="18" charset="0"/>
              </a:rPr>
              <a:t> - 4, 8 л., </a:t>
            </a:r>
            <a:r>
              <a:rPr lang="ru-RU" sz="2000" dirty="0" err="1" smtClean="0">
                <a:latin typeface="Times New Roman" panose="02020603050405020304" pitchFamily="18" charset="0"/>
                <a:cs typeface="Times New Roman" panose="02020603050405020304" pitchFamily="18" charset="0"/>
              </a:rPr>
              <a:t>қайықшыларда </a:t>
            </a:r>
            <a:r>
              <a:rPr lang="ru-RU" sz="2000" dirty="0" smtClean="0">
                <a:latin typeface="Times New Roman" panose="02020603050405020304" pitchFamily="18" charset="0"/>
                <a:cs typeface="Times New Roman" panose="02020603050405020304" pitchFamily="18" charset="0"/>
              </a:rPr>
              <a:t>- 5, 5 л. </a:t>
            </a:r>
            <a:r>
              <a:rPr lang="ru-RU" sz="2000" dirty="0" err="1" smtClean="0">
                <a:latin typeface="Times New Roman" panose="02020603050405020304" pitchFamily="18" charset="0"/>
                <a:cs typeface="Times New Roman" panose="02020603050405020304" pitchFamily="18" charset="0"/>
              </a:rPr>
              <a:t>Тыныс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жиілігі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спортшыларда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минутына</a:t>
            </a:r>
            <a:r>
              <a:rPr lang="ru-RU" sz="2000" dirty="0" smtClean="0">
                <a:latin typeface="Times New Roman" panose="02020603050405020304" pitchFamily="18" charset="0"/>
                <a:cs typeface="Times New Roman" panose="02020603050405020304" pitchFamily="18" charset="0"/>
              </a:rPr>
              <a:t> 6-8 </a:t>
            </a:r>
            <a:r>
              <a:rPr lang="ru-RU" sz="2000" dirty="0" err="1" smtClean="0">
                <a:latin typeface="Times New Roman" panose="02020603050405020304" pitchFamily="18" charset="0"/>
                <a:cs typeface="Times New Roman" panose="02020603050405020304" pitchFamily="18" charset="0"/>
              </a:rPr>
              <a:t>рет</a:t>
            </a:r>
            <a:r>
              <a:rPr lang="ru-RU" sz="2000" dirty="0" smtClean="0">
                <a:latin typeface="Times New Roman" panose="02020603050405020304" pitchFamily="18" charset="0"/>
                <a:cs typeface="Times New Roman" panose="02020603050405020304" pitchFamily="18" charset="0"/>
              </a:rPr>
              <a:t>, ал </a:t>
            </a:r>
            <a:r>
              <a:rPr lang="ru-RU" sz="2000" dirty="0" err="1" smtClean="0">
                <a:latin typeface="Times New Roman" panose="02020603050405020304" pitchFamily="18" charset="0"/>
                <a:cs typeface="Times New Roman" panose="02020603050405020304" pitchFamily="18" charset="0"/>
              </a:rPr>
              <a:t>жаттықпаған адамдарда</a:t>
            </a:r>
            <a:r>
              <a:rPr lang="ru-RU" sz="2000" dirty="0" smtClean="0">
                <a:latin typeface="Times New Roman" panose="02020603050405020304" pitchFamily="18" charset="0"/>
                <a:cs typeface="Times New Roman" panose="02020603050405020304" pitchFamily="18" charset="0"/>
              </a:rPr>
              <a:t> - 14-20 </a:t>
            </a:r>
            <a:r>
              <a:rPr lang="ru-RU" sz="2000" dirty="0" err="1" smtClean="0">
                <a:latin typeface="Times New Roman" panose="02020603050405020304" pitchFamily="18" charset="0"/>
                <a:cs typeface="Times New Roman" panose="02020603050405020304" pitchFamily="18" charset="0"/>
              </a:rPr>
              <a:t>рет</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Спортпен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шұғылданатын адамдардың тынысы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терең болады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Бұл ағзаның үнемді қызмет етуінің белгісі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Терең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шығарғанда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олардың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сыртқа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айдалған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ауасының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құрамындағы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көмір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қышқыл</a:t>
            </a:r>
            <a:r>
              <a:rPr lang="ru-RU" sz="2000" dirty="0" smtClean="0">
                <a:latin typeface="Times New Roman" panose="02020603050405020304" pitchFamily="18" charset="0"/>
                <a:cs typeface="Times New Roman" panose="02020603050405020304" pitchFamily="18" charset="0"/>
              </a:rPr>
              <a:t> газы 2 </a:t>
            </a:r>
            <a:r>
              <a:rPr lang="ru-RU" sz="2000" dirty="0" err="1" smtClean="0">
                <a:latin typeface="Times New Roman" panose="02020603050405020304" pitchFamily="18" charset="0"/>
                <a:cs typeface="Times New Roman" panose="02020603050405020304" pitchFamily="18" charset="0"/>
              </a:rPr>
              <a:t>есе</a:t>
            </a:r>
            <a:r>
              <a:rPr lang="ru-RU" sz="2000" dirty="0" smtClean="0">
                <a:latin typeface="Times New Roman" panose="02020603050405020304" pitchFamily="18" charset="0"/>
                <a:cs typeface="Times New Roman" panose="02020603050405020304" pitchFamily="18" charset="0"/>
              </a:rPr>
              <a:t> көп болады. </a:t>
            </a:r>
          </a:p>
        </p:txBody>
      </p:sp>
      <p:sp>
        <p:nvSpPr>
          <p:cNvPr id="2" name="Прямоугольник 1"/>
          <p:cNvSpPr/>
          <p:nvPr/>
        </p:nvSpPr>
        <p:spPr>
          <a:xfrm>
            <a:off x="227901" y="3645024"/>
            <a:ext cx="4572000" cy="2862322"/>
          </a:xfrm>
          <a:prstGeom prst="rect">
            <a:avLst/>
          </a:prstGeom>
          <a:solidFill>
            <a:srgbClr val="FFFF00"/>
          </a:solidFill>
        </p:spPr>
        <p:txBody>
          <a:bodyPr>
            <a:spAutoFit/>
          </a:bodyPr>
          <a:lstStyle/>
          <a:p>
            <a:pPr algn="just"/>
            <a:r>
              <a:rPr lang="ru-RU" sz="2000" dirty="0" err="1">
                <a:latin typeface="Times New Roman" panose="02020603050405020304" pitchFamily="18" charset="0"/>
                <a:cs typeface="Times New Roman" panose="02020603050405020304" pitchFamily="18" charset="0"/>
              </a:rPr>
              <a:t>Мұндай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терең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алу</a:t>
            </a:r>
            <a:r>
              <a:rPr lang="ru-RU" sz="2000" dirty="0">
                <a:latin typeface="Times New Roman" panose="02020603050405020304" pitchFamily="18" charset="0"/>
                <a:cs typeface="Times New Roman" panose="02020603050405020304" pitchFamily="18" charset="0"/>
              </a:rPr>
              <a:t> жүрекке "массаж" </a:t>
            </a:r>
            <a:r>
              <a:rPr lang="ru-RU" sz="2000" dirty="0" err="1">
                <a:latin typeface="Times New Roman" panose="02020603050405020304" pitchFamily="18" charset="0"/>
                <a:cs typeface="Times New Roman" panose="02020603050405020304" pitchFamily="18" charset="0"/>
              </a:rPr>
              <a:t>жасайды</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қоректенуін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физиологиялық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қалпын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жақсартады</a:t>
            </a:r>
            <a:r>
              <a:rPr lang="ru-RU" sz="2000" dirty="0">
                <a:latin typeface="Times New Roman" panose="02020603050405020304" pitchFamily="18" charset="0"/>
                <a:cs typeface="Times New Roman" panose="02020603050405020304" pitchFamily="18" charset="0"/>
              </a:rPr>
              <a:t>. Тыныс </a:t>
            </a:r>
            <a:r>
              <a:rPr lang="ru-RU" sz="2000" dirty="0" err="1">
                <a:latin typeface="Times New Roman" panose="02020603050405020304" pitchFamily="18" charset="0"/>
                <a:cs typeface="Times New Roman" panose="02020603050405020304" pitchFamily="18" charset="0"/>
              </a:rPr>
              <a:t>алу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мүшелерін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жаттықтыру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шынықтыру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балалар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жастардың</a:t>
            </a:r>
            <a:r>
              <a:rPr lang="ru-RU" sz="2000" dirty="0">
                <a:latin typeface="Times New Roman" panose="02020603050405020304" pitchFamily="18" charset="0"/>
                <a:cs typeface="Times New Roman" panose="02020603050405020304" pitchFamily="18" charset="0"/>
              </a:rPr>
              <a:t> тыныс </a:t>
            </a:r>
            <a:r>
              <a:rPr lang="ru-RU" sz="2000" dirty="0" err="1">
                <a:latin typeface="Times New Roman" panose="02020603050405020304" pitchFamily="18" charset="0"/>
                <a:cs typeface="Times New Roman" panose="02020603050405020304" pitchFamily="18" charset="0"/>
              </a:rPr>
              <a:t>мүшелері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арқылы</a:t>
            </a:r>
            <a:r>
              <a:rPr lang="ru-RU" sz="2000" dirty="0">
                <a:latin typeface="Times New Roman" panose="02020603050405020304" pitchFamily="18" charset="0"/>
                <a:cs typeface="Times New Roman" panose="02020603050405020304" pitchFamily="18" charset="0"/>
              </a:rPr>
              <a:t> пайда болатын </a:t>
            </a:r>
            <a:r>
              <a:rPr lang="ru-RU" sz="2000" dirty="0" err="1">
                <a:latin typeface="Times New Roman" panose="02020603050405020304" pitchFamily="18" charset="0"/>
                <a:cs typeface="Times New Roman" panose="02020603050405020304" pitchFamily="18" charset="0"/>
              </a:rPr>
              <a:t>ауруларға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қабілетін</a:t>
            </a:r>
            <a:r>
              <a:rPr lang="ru-RU" sz="2000" dirty="0">
                <a:latin typeface="Times New Roman" panose="02020603050405020304" pitchFamily="18" charset="0"/>
                <a:cs typeface="Times New Roman" panose="02020603050405020304" pitchFamily="18" charset="0"/>
              </a:rPr>
              <a:t> арттырады.</a:t>
            </a:r>
          </a:p>
        </p:txBody>
      </p:sp>
      <p:pic>
        <p:nvPicPr>
          <p:cNvPr id="3" name="Рисунок 2"/>
          <p:cNvPicPr>
            <a:picLocks noChangeAspect="1"/>
          </p:cNvPicPr>
          <p:nvPr/>
        </p:nvPicPr>
        <p:blipFill>
          <a:blip r:embed="rId2" cstate="print"/>
          <a:stretch>
            <a:fillRect/>
          </a:stretch>
        </p:blipFill>
        <p:spPr>
          <a:xfrm>
            <a:off x="5562600" y="3962400"/>
            <a:ext cx="2952328" cy="2211396"/>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071538" y="571480"/>
            <a:ext cx="6762621" cy="523220"/>
          </a:xfrm>
          <a:prstGeom prst="rect">
            <a:avLst/>
          </a:prstGeom>
          <a:noFill/>
        </p:spPr>
        <p:txBody>
          <a:bodyPr wrap="none" rtlCol="0">
            <a:spAutoFit/>
          </a:bodyPr>
          <a:lstStyle/>
          <a:p>
            <a:r>
              <a:rPr lang="ru-RU" sz="2800" b="1" dirty="0" err="1" smtClean="0">
                <a:latin typeface="Times New Roman" panose="02020603050405020304" pitchFamily="18" charset="0"/>
                <a:cs typeface="Times New Roman" panose="02020603050405020304" pitchFamily="18" charset="0"/>
              </a:rPr>
              <a:t>Тыныс</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алу</a:t>
            </a:r>
            <a:r>
              <a:rPr lang="ru-RU" sz="2800" b="1" dirty="0" smtClean="0">
                <a:latin typeface="Times New Roman" panose="02020603050405020304" pitchFamily="18" charset="0"/>
                <a:cs typeface="Times New Roman" panose="02020603050405020304" pitchFamily="18" charset="0"/>
              </a:rPr>
              <a:t> ж</a:t>
            </a:r>
            <a:r>
              <a:rPr lang="kk-KZ" sz="2800" b="1" dirty="0" smtClean="0">
                <a:latin typeface="Times New Roman" panose="02020603050405020304" pitchFamily="18" charset="0"/>
                <a:cs typeface="Times New Roman" panose="02020603050405020304" pitchFamily="18" charset="0"/>
              </a:rPr>
              <a:t>үйесінің жас ерекшеліктері</a:t>
            </a:r>
            <a:endParaRPr lang="ru-RU"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3400" y="1524000"/>
            <a:ext cx="7543800" cy="3785652"/>
          </a:xfrm>
          <a:prstGeom prst="rect">
            <a:avLst/>
          </a:prstGeom>
          <a:noFill/>
        </p:spPr>
        <p:txBody>
          <a:bodyPr wrap="square" rtlCol="0">
            <a:spAutoFit/>
          </a:bodyPr>
          <a:lstStyle/>
          <a:p>
            <a:pPr marL="342900" indent="-342900" algn="just">
              <a:buFont typeface="Wingdings" panose="05000000000000000000" pitchFamily="2" charset="2"/>
              <a:buChar char="§"/>
            </a:pPr>
            <a:r>
              <a:rPr lang="ru-RU" sz="2400" dirty="0" err="1" smtClean="0">
                <a:latin typeface="Times New Roman" panose="02020603050405020304" pitchFamily="18" charset="0"/>
                <a:cs typeface="Times New Roman" panose="02020603050405020304" pitchFamily="18" charset="0"/>
              </a:rPr>
              <a:t>Көмейдің жалғасы </a:t>
            </a:r>
            <a:r>
              <a:rPr lang="ru-RU" sz="2400" b="1" dirty="0" err="1" smtClean="0">
                <a:latin typeface="Times New Roman" panose="02020603050405020304" pitchFamily="18" charset="0"/>
                <a:cs typeface="Times New Roman" panose="02020603050405020304" pitchFamily="18" charset="0"/>
              </a:rPr>
              <a:t>кеңірдектің</a:t>
            </a:r>
            <a:r>
              <a:rPr lang="ru-RU" sz="2400" dirty="0" err="1" smtClean="0">
                <a:latin typeface="Times New Roman" panose="02020603050405020304" pitchFamily="18" charset="0"/>
                <a:cs typeface="Times New Roman" panose="02020603050405020304" pitchFamily="18" charset="0"/>
              </a:rPr>
              <a:t> ұзындығы балаларда</a:t>
            </a:r>
            <a:r>
              <a:rPr lang="ru-RU" sz="2400" dirty="0" smtClean="0">
                <a:latin typeface="Times New Roman" panose="02020603050405020304" pitchFamily="18" charset="0"/>
                <a:cs typeface="Times New Roman" panose="02020603050405020304" pitchFamily="18" charset="0"/>
              </a:rPr>
              <a:t> - 4см, 10 </a:t>
            </a:r>
            <a:r>
              <a:rPr lang="ru-RU" sz="2400" dirty="0" err="1" smtClean="0">
                <a:latin typeface="Times New Roman" panose="02020603050405020304" pitchFamily="18" charset="0"/>
                <a:cs typeface="Times New Roman" panose="02020603050405020304" pitchFamily="18" charset="0"/>
              </a:rPr>
              <a:t>жаста</a:t>
            </a:r>
            <a:r>
              <a:rPr lang="ru-RU" sz="2400" dirty="0" smtClean="0">
                <a:latin typeface="Times New Roman" panose="02020603050405020304" pitchFamily="18" charset="0"/>
                <a:cs typeface="Times New Roman" panose="02020603050405020304" pitchFamily="18" charset="0"/>
              </a:rPr>
              <a:t> – 7 см, </a:t>
            </a:r>
            <a:r>
              <a:rPr lang="ru-RU" sz="2400" dirty="0" err="1" smtClean="0">
                <a:latin typeface="Times New Roman" panose="02020603050405020304" pitchFamily="18" charset="0"/>
                <a:cs typeface="Times New Roman" panose="02020603050405020304" pitchFamily="18" charset="0"/>
              </a:rPr>
              <a:t>ересек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адамдарда</a:t>
            </a:r>
            <a:r>
              <a:rPr lang="ru-RU" sz="2400" dirty="0" smtClean="0">
                <a:latin typeface="Times New Roman" panose="02020603050405020304" pitchFamily="18" charset="0"/>
                <a:cs typeface="Times New Roman" panose="02020603050405020304" pitchFamily="18" charset="0"/>
              </a:rPr>
              <a:t> - 10-12 см</a:t>
            </a:r>
          </a:p>
          <a:p>
            <a:pPr marL="342900" indent="-342900" algn="just">
              <a:buFont typeface="Wingdings" panose="05000000000000000000" pitchFamily="2" charset="2"/>
              <a:buChar char="§"/>
            </a:pPr>
            <a:endParaRPr lang="kk-KZ"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ru-RU" sz="2400" dirty="0" err="1" smtClean="0">
                <a:latin typeface="Times New Roman" panose="02020603050405020304" pitchFamily="18" charset="0"/>
                <a:cs typeface="Times New Roman" panose="02020603050405020304" pitchFamily="18" charset="0"/>
              </a:rPr>
              <a:t>Тыныс</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алу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жиілігі</a:t>
            </a:r>
            <a:r>
              <a:rPr lang="ru-RU" sz="2400" dirty="0" smtClean="0">
                <a:latin typeface="Times New Roman" panose="02020603050405020304" pitchFamily="18" charset="0"/>
                <a:cs typeface="Times New Roman" panose="02020603050405020304" pitchFamily="18" charset="0"/>
              </a:rPr>
              <a:t> 1 </a:t>
            </a:r>
            <a:r>
              <a:rPr lang="ru-RU" sz="2400" dirty="0" err="1" smtClean="0">
                <a:latin typeface="Times New Roman" panose="02020603050405020304" pitchFamily="18" charset="0"/>
                <a:cs typeface="Times New Roman" panose="02020603050405020304" pitchFamily="18" charset="0"/>
              </a:rPr>
              <a:t>минутта</a:t>
            </a:r>
            <a:r>
              <a:rPr lang="ru-RU" sz="2400" dirty="0" smtClean="0">
                <a:latin typeface="Times New Roman" panose="02020603050405020304" pitchFamily="18" charset="0"/>
                <a:cs typeface="Times New Roman" panose="02020603050405020304" pitchFamily="18" charset="0"/>
              </a:rPr>
              <a:t>: 1 ж – 44, 5 ж – 26, 15-20 ж – 20, 20-25 ж – 18, 25-30 ж – 16 </a:t>
            </a:r>
            <a:r>
              <a:rPr lang="ru-RU" sz="2400" dirty="0" err="1" smtClean="0">
                <a:latin typeface="Times New Roman" panose="02020603050405020304" pitchFamily="18" charset="0"/>
                <a:cs typeface="Times New Roman" panose="02020603050405020304" pitchFamily="18" charset="0"/>
              </a:rPr>
              <a:t>рет</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pPr>
            <a:endParaRPr lang="kk-KZ"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ru-RU" sz="2400" dirty="0" err="1" smtClean="0">
                <a:latin typeface="Times New Roman" panose="02020603050405020304" pitchFamily="18" charset="0"/>
                <a:cs typeface="Times New Roman" panose="02020603050405020304" pitchFamily="18" charset="0"/>
              </a:rPr>
              <a:t>Жаңа туған нәрестенің кеуде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қуысы </a:t>
            </a:r>
            <a:r>
              <a:rPr lang="ru-RU" sz="2400" dirty="0" smtClean="0">
                <a:latin typeface="Times New Roman" panose="02020603050405020304" pitchFamily="18" charset="0"/>
                <a:cs typeface="Times New Roman" panose="02020603050405020304" pitchFamily="18" charset="0"/>
              </a:rPr>
              <a:t>конус </a:t>
            </a:r>
            <a:r>
              <a:rPr lang="ru-RU" sz="2400" dirty="0" err="1" smtClean="0">
                <a:latin typeface="Times New Roman" panose="02020603050405020304" pitchFamily="18" charset="0"/>
                <a:cs typeface="Times New Roman" panose="02020603050405020304" pitchFamily="18" charset="0"/>
              </a:rPr>
              <a:t>тәрізді болады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Сондықтан </a:t>
            </a:r>
            <a:r>
              <a:rPr lang="ru-RU" sz="2400" dirty="0" smtClean="0">
                <a:latin typeface="Times New Roman" panose="02020603050405020304" pitchFamily="18" charset="0"/>
                <a:cs typeface="Times New Roman" panose="02020603050405020304" pitchFamily="18" charset="0"/>
              </a:rPr>
              <a:t>бала </a:t>
            </a:r>
            <a:r>
              <a:rPr lang="ru-RU" sz="2400" dirty="0" err="1" smtClean="0">
                <a:latin typeface="Times New Roman" panose="02020603050405020304" pitchFamily="18" charset="0"/>
                <a:cs typeface="Times New Roman" panose="02020603050405020304" pitchFamily="18" charset="0"/>
              </a:rPr>
              <a:t>терең дем</a:t>
            </a:r>
            <a:r>
              <a:rPr lang="ru-RU" sz="2400" dirty="0" smtClean="0">
                <a:latin typeface="Times New Roman" panose="02020603050405020304" pitchFamily="18" charset="0"/>
                <a:cs typeface="Times New Roman" panose="02020603050405020304" pitchFamily="18" charset="0"/>
              </a:rPr>
              <a:t> ала </a:t>
            </a:r>
            <a:r>
              <a:rPr lang="ru-RU" sz="2400" dirty="0" err="1" smtClean="0">
                <a:latin typeface="Times New Roman" panose="02020603050405020304" pitchFamily="18" charset="0"/>
                <a:cs typeface="Times New Roman" panose="02020603050405020304" pitchFamily="18" charset="0"/>
              </a:rPr>
              <a:t>алмайды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Қабырға сүйектері қиғашталғаннан кейін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терең дем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алатын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мүмкіндік туады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533400" y="304800"/>
            <a:ext cx="8381999" cy="2862322"/>
          </a:xfrm>
          <a:prstGeom prst="rect">
            <a:avLst/>
          </a:prstGeom>
          <a:solidFill>
            <a:schemeClr val="bg1"/>
          </a:solidFill>
        </p:spPr>
        <p:txBody>
          <a:bodyPr wrap="square" rtlCol="0">
            <a:spAutoFit/>
          </a:bodyPr>
          <a:lstStyle/>
          <a:p>
            <a:pPr algn="ctr"/>
            <a:r>
              <a:rPr lang="ru-RU" sz="2000" b="1" dirty="0" err="1" smtClean="0">
                <a:latin typeface="Times New Roman" panose="02020603050405020304" pitchFamily="18" charset="0"/>
                <a:cs typeface="Times New Roman" panose="02020603050405020304" pitchFamily="18" charset="0"/>
              </a:rPr>
              <a:t>Өкпенің тіршілік</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сыйымдылығы </a:t>
            </a:r>
            <a:r>
              <a:rPr lang="ru-RU" sz="2000" b="1" dirty="0" smtClean="0">
                <a:latin typeface="Times New Roman" panose="02020603050405020304" pitchFamily="18" charset="0"/>
                <a:cs typeface="Times New Roman" panose="02020603050405020304" pitchFamily="18" charset="0"/>
              </a:rPr>
              <a:t>(ӨТС</a:t>
            </a:r>
            <a:r>
              <a:rPr lang="ru-RU" sz="2000" b="1" dirty="0" smtClean="0">
                <a:latin typeface="Times New Roman" panose="02020603050405020304" pitchFamily="18" charset="0"/>
                <a:cs typeface="Times New Roman" panose="02020603050405020304" pitchFamily="18" charset="0"/>
              </a:rPr>
              <a:t>)</a:t>
            </a:r>
          </a:p>
          <a:p>
            <a:pPr algn="ctr"/>
            <a:endParaRPr lang="ru-RU" sz="2000" b="1"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Өкпенің тіршілік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сыйымдылығы дегеніміз</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қосымшы және қордағы ауалардың қосындысы.</a:t>
            </a:r>
            <a:r>
              <a:rPr lang="ru-RU" sz="2000" dirty="0" smtClean="0">
                <a:latin typeface="Times New Roman" panose="02020603050405020304" pitchFamily="18" charset="0"/>
                <a:cs typeface="Times New Roman" panose="02020603050405020304" pitchFamily="18" charset="0"/>
              </a:rPr>
              <a:t> Адам </a:t>
            </a:r>
            <a:r>
              <a:rPr lang="ru-RU" sz="2000" dirty="0" err="1" smtClean="0">
                <a:latin typeface="Times New Roman" panose="02020603050405020304" pitchFamily="18" charset="0"/>
                <a:cs typeface="Times New Roman" panose="02020603050405020304" pitchFamily="18" charset="0"/>
              </a:rPr>
              <a:t>қалыпты жағдайда дем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алғанда өкпеге </a:t>
            </a:r>
            <a:r>
              <a:rPr lang="ru-RU" sz="2000" dirty="0" smtClean="0">
                <a:latin typeface="Times New Roman" panose="02020603050405020304" pitchFamily="18" charset="0"/>
                <a:cs typeface="Times New Roman" panose="02020603050405020304" pitchFamily="18" charset="0"/>
              </a:rPr>
              <a:t>300-500 мл </a:t>
            </a:r>
            <a:r>
              <a:rPr lang="ru-RU" sz="2000" dirty="0" err="1" smtClean="0">
                <a:latin typeface="Times New Roman" panose="02020603050405020304" pitchFamily="18" charset="0"/>
                <a:cs typeface="Times New Roman" panose="02020603050405020304" pitchFamily="18" charset="0"/>
              </a:rPr>
              <a:t>ауа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кіреді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Мұны дем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ауасы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дейді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Қалыпты жағдайда жай</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ғана дем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алған соң, демді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шығармай күшеніп тұрып, тағы </a:t>
            </a:r>
            <a:r>
              <a:rPr lang="ru-RU" sz="2000" dirty="0" smtClean="0">
                <a:latin typeface="Times New Roman" panose="02020603050405020304" pitchFamily="18" charset="0"/>
                <a:cs typeface="Times New Roman" panose="02020603050405020304" pitchFamily="18" charset="0"/>
              </a:rPr>
              <a:t>да 1,5-2 л </a:t>
            </a:r>
            <a:r>
              <a:rPr lang="ru-RU" sz="2000" dirty="0" err="1" smtClean="0">
                <a:latin typeface="Times New Roman" panose="02020603050405020304" pitchFamily="18" charset="0"/>
                <a:cs typeface="Times New Roman" panose="02020603050405020304" pitchFamily="18" charset="0"/>
              </a:rPr>
              <a:t>ауаны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сіміруге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болады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Мұны қосымша ауа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дейді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Қалыпты дем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шығарудан кейін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алмай</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тұрып тағы </a:t>
            </a:r>
            <a:r>
              <a:rPr lang="ru-RU" sz="2000" dirty="0" smtClean="0">
                <a:latin typeface="Times New Roman" panose="02020603050405020304" pitchFamily="18" charset="0"/>
                <a:cs typeface="Times New Roman" panose="02020603050405020304" pitchFamily="18" charset="0"/>
              </a:rPr>
              <a:t>да </a:t>
            </a:r>
            <a:r>
              <a:rPr lang="ru-RU" sz="2000" dirty="0" err="1" smtClean="0">
                <a:latin typeface="Times New Roman" panose="02020603050405020304" pitchFamily="18" charset="0"/>
                <a:cs typeface="Times New Roman" panose="02020603050405020304" pitchFamily="18" charset="0"/>
              </a:rPr>
              <a:t>күшеніп дем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шығарып </a:t>
            </a:r>
            <a:r>
              <a:rPr lang="ru-RU" sz="2000" dirty="0" smtClean="0">
                <a:latin typeface="Times New Roman" panose="02020603050405020304" pitchFamily="18" charset="0"/>
                <a:cs typeface="Times New Roman" panose="02020603050405020304" pitchFamily="18" charset="0"/>
              </a:rPr>
              <a:t>1-1,5 л </a:t>
            </a:r>
            <a:r>
              <a:rPr lang="ru-RU" sz="2000" dirty="0" err="1" smtClean="0">
                <a:latin typeface="Times New Roman" panose="02020603050405020304" pitchFamily="18" charset="0"/>
                <a:cs typeface="Times New Roman" panose="02020603050405020304" pitchFamily="18" charset="0"/>
              </a:rPr>
              <a:t>ауаны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шығаруға болады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Мұны қордағы ауа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дейді</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stretch>
            <a:fillRect/>
          </a:stretch>
        </p:blipFill>
        <p:spPr>
          <a:xfrm>
            <a:off x="1295400" y="3581400"/>
            <a:ext cx="6408712" cy="2783322"/>
          </a:xfrm>
          <a:prstGeom prst="rect">
            <a:avLst/>
          </a:prstGeom>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60161" y="242486"/>
            <a:ext cx="8502839" cy="3262714"/>
          </a:xfrm>
          <a:prstGeom prst="rect">
            <a:avLst/>
          </a:prstGeom>
        </p:spPr>
        <p:txBody>
          <a:bodyPr>
            <a:normAutofit fontScale="92500" lnSpcReduction="10000"/>
          </a:bodyPr>
          <a:lstStyle/>
          <a:p>
            <a:pPr marL="0" indent="0" algn="just">
              <a:buNone/>
            </a:pP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Тыныс</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жүйесі</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мүшелер</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ұлпаларға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қоршаған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ортадан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оттегін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жеткізіп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көмір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қышқыл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газын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сыртқа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бөліп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шығаруды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қамтамасыз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Сыртқы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тыныс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яғни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газдардың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ауадан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өкпеге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өтуі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өкпеден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қайта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атмосфераға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шығарылуы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кезеңнен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демалу</a:t>
            </a:r>
            <a:r>
              <a:rPr lang="ru-RU" sz="2400" dirty="0">
                <a:latin typeface="Times New Roman" panose="02020603050405020304" pitchFamily="18" charset="0"/>
                <a:cs typeface="Times New Roman" panose="02020603050405020304" pitchFamily="18" charset="0"/>
              </a:rPr>
              <a:t> (инспирация)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демшығарудан</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(экспирация) </a:t>
            </a:r>
            <a:r>
              <a:rPr lang="ru-RU" sz="2400" dirty="0" err="1">
                <a:latin typeface="Times New Roman" panose="02020603050405020304" pitchFamily="18" charset="0"/>
                <a:cs typeface="Times New Roman" panose="02020603050405020304" pitchFamily="18" charset="0"/>
              </a:rPr>
              <a:t>тұрады</a:t>
            </a:r>
            <a:r>
              <a:rPr lang="ru-RU" sz="2400" dirty="0">
                <a:latin typeface="Times New Roman" panose="02020603050405020304" pitchFamily="18" charset="0"/>
                <a:cs typeface="Times New Roman" panose="02020603050405020304" pitchFamily="18" charset="0"/>
              </a:rPr>
              <a:t>. Инспирация мен экспирация </a:t>
            </a:r>
            <a:r>
              <a:rPr lang="ru-RU" sz="2400" dirty="0" err="1">
                <a:latin typeface="Times New Roman" panose="02020603050405020304" pitchFamily="18" charset="0"/>
                <a:cs typeface="Times New Roman" panose="02020603050405020304" pitchFamily="18" charset="0"/>
              </a:rPr>
              <a:t>тірі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өзара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жымдасып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үйлесім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тапқан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өмір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бірінен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белгілі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ырғақпен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алмасып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отырады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Тыныс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нәтижесінде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түскен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оттегі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клеткаларға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жеткізіліп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биохимиялық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реакцияларға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қатысады</a:t>
            </a:r>
            <a:r>
              <a:rPr lang="ru-RU" sz="2400" dirty="0">
                <a:latin typeface="Times New Roman" panose="02020603050405020304" pitchFamily="18" charset="0"/>
                <a:cs typeface="Times New Roman" panose="02020603050405020304" pitchFamily="18" charset="0"/>
              </a:rPr>
              <a:t>.</a:t>
            </a:r>
          </a:p>
        </p:txBody>
      </p:sp>
      <p:pic>
        <p:nvPicPr>
          <p:cNvPr id="2050" name="Picture 2" descr="https://thumbs.dreamstime.com/z/cycle-breathing-27962894.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808" t="12619" r="5549" b="25738"/>
          <a:stretch/>
        </p:blipFill>
        <p:spPr bwMode="auto">
          <a:xfrm>
            <a:off x="2133600" y="3657600"/>
            <a:ext cx="4568732" cy="240039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2286001" y="6086902"/>
            <a:ext cx="2175078" cy="461665"/>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И</a:t>
            </a:r>
            <a:r>
              <a:rPr lang="ru-RU" sz="2400" b="1" dirty="0" smtClean="0">
                <a:latin typeface="Times New Roman" panose="02020603050405020304" pitchFamily="18" charset="0"/>
                <a:cs typeface="Times New Roman" panose="02020603050405020304" pitchFamily="18" charset="0"/>
              </a:rPr>
              <a:t>нспирация</a:t>
            </a:r>
            <a:endParaRPr lang="ru-RU" sz="2400" b="1" dirty="0"/>
          </a:p>
        </p:txBody>
      </p:sp>
      <p:sp>
        <p:nvSpPr>
          <p:cNvPr id="5" name="Прямоугольник 4"/>
          <p:cNvSpPr/>
          <p:nvPr/>
        </p:nvSpPr>
        <p:spPr>
          <a:xfrm>
            <a:off x="4800600" y="6096000"/>
            <a:ext cx="1903406" cy="461665"/>
          </a:xfrm>
          <a:prstGeom prst="rect">
            <a:avLst/>
          </a:prstGeom>
        </p:spPr>
        <p:txBody>
          <a:bodyPr wrap="none">
            <a:spAutoFit/>
          </a:bodyPr>
          <a:lstStyle/>
          <a:p>
            <a:r>
              <a:rPr lang="ru-RU" sz="2400" b="1" dirty="0">
                <a:latin typeface="Times New Roman" panose="02020603050405020304" pitchFamily="18" charset="0"/>
                <a:cs typeface="Times New Roman" panose="02020603050405020304" pitchFamily="18" charset="0"/>
              </a:rPr>
              <a:t>Э</a:t>
            </a:r>
            <a:r>
              <a:rPr lang="ru-RU" sz="2400" b="1" dirty="0" smtClean="0">
                <a:latin typeface="Times New Roman" panose="02020603050405020304" pitchFamily="18" charset="0"/>
                <a:cs typeface="Times New Roman" panose="02020603050405020304" pitchFamily="18" charset="0"/>
              </a:rPr>
              <a:t>кспирация</a:t>
            </a:r>
            <a:endParaRPr lang="ru-RU" sz="2400" b="1" dirty="0"/>
          </a:p>
        </p:txBody>
      </p:sp>
    </p:spTree>
    <p:extLst>
      <p:ext uri="{BB962C8B-B14F-4D97-AF65-F5344CB8AC3E}">
        <p14:creationId xmlns="" xmlns:p14="http://schemas.microsoft.com/office/powerpoint/2010/main" val="599629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TotalTime>
  <Words>1106</Words>
  <Application>Microsoft Office PowerPoint</Application>
  <PresentationFormat>Экран (4:3)</PresentationFormat>
  <Paragraphs>167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Office Theme</vt:lpstr>
      <vt:lpstr>Слайд 1</vt:lpstr>
      <vt:lpstr>Дәріс жоспары</vt:lpstr>
      <vt:lpstr>Слайд 3</vt:lpstr>
      <vt:lpstr>Слайд 4</vt:lpstr>
      <vt:lpstr>Слайд 5</vt:lpstr>
      <vt:lpstr>Слайд 6</vt:lpstr>
      <vt:lpstr>Слайд 7</vt:lpstr>
      <vt:lpstr>Слайд 8</vt:lpstr>
      <vt:lpstr>Слайд 9</vt:lpstr>
      <vt:lpstr>Аталған процесс мына тәртіпте орындалады:</vt:lpstr>
      <vt:lpstr>Слайд 11</vt:lpstr>
      <vt:lpstr>Слайд 12</vt:lpstr>
      <vt:lpstr>Слайд 13</vt:lpstr>
      <vt:lpstr>Жаттығу кезінде тыныс алудың жоғарылауы үш фаза түрінде көрінеді:</vt:lpstr>
      <vt:lpstr>Слайд 15</vt:lpstr>
      <vt:lpstr>Слайд 16</vt:lpstr>
      <vt:lpstr>Слайд 17</vt:lpstr>
      <vt:lpstr>Гипоксияның пайда болуына байланысты жіктеледі:</vt:lpstr>
      <vt:lpstr>Гипоксия кезіндегі компенсациялық-бейімделу механизмедері</vt:lpstr>
      <vt:lpstr>Слайд 20</vt:lpstr>
      <vt:lpstr>Слайд 21</vt:lpstr>
      <vt:lpstr>Слайд 22</vt:lpstr>
      <vt:lpstr>Слайд 23</vt:lpstr>
      <vt:lpstr>Слайд 24</vt:lpstr>
      <vt:lpstr>Слайд 25</vt:lpstr>
      <vt:lpstr>Слайд 26</vt:lpstr>
      <vt:lpstr>Қорытынды </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34</cp:revision>
  <dcterms:created xsi:type="dcterms:W3CDTF">2022-10-05T18:02:16Z</dcterms:created>
  <dcterms:modified xsi:type="dcterms:W3CDTF">2022-11-16T21:45:30Z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2016-05-08T00:00:00Z</vt:filetime>
  </property>
  <property fmtid="{D5CDD505-2E9C-101B-9397-08002B2CF9AE}" pid="3" name="LastSaved">
    <vt:filetime>2022-10-05T00:00:00Z</vt:filetime>
  </property>
</Properties>
</file>